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2" r:id="rId1"/>
  </p:sldMasterIdLst>
  <p:notesMasterIdLst>
    <p:notesMasterId r:id="rId10"/>
  </p:notesMasterIdLst>
  <p:sldIdLst>
    <p:sldId id="256" r:id="rId2"/>
    <p:sldId id="271" r:id="rId3"/>
    <p:sldId id="274" r:id="rId4"/>
    <p:sldId id="277" r:id="rId5"/>
    <p:sldId id="278" r:id="rId6"/>
    <p:sldId id="275" r:id="rId7"/>
    <p:sldId id="276" r:id="rId8"/>
    <p:sldId id="269" r:id="rId9"/>
  </p:sldIdLst>
  <p:sldSz cx="13335000" cy="8153400"/>
  <p:notesSz cx="6808788" cy="9940925"/>
  <p:embeddedFontLst>
    <p:embeddedFont>
      <p:font typeface="Lucida Sans Unicode" panose="020B0602030504020204" pitchFamily="3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微软雅黑" panose="020B0503020204020204" pitchFamily="34" charset="-122"/>
      <p:regular r:id="rId16"/>
      <p:bold r:id="rId17"/>
    </p:embeddedFont>
    <p:embeddedFont>
      <p:font typeface="宋体" panose="02010600030101010101" pitchFamily="2" charset="-122"/>
      <p:regular r:id="rId18"/>
    </p:embeddedFont>
    <p:embeddedFont>
      <p:font typeface="Trebuchet MS" panose="020B060302020202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075" autoAdjust="0"/>
  </p:normalViewPr>
  <p:slideViewPr>
    <p:cSldViewPr>
      <p:cViewPr>
        <p:scale>
          <a:sx n="99" d="100"/>
          <a:sy n="99" d="100"/>
        </p:scale>
        <p:origin x="-642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TEST_18.05.202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TEST_18.05.202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TEST_18.05.202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'за штатним2'!$B$1</c:f>
              <c:strCache>
                <c:ptCount val="1"/>
                <c:pt idx="0">
                  <c:v>категорія А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cat>
            <c:strRef>
              <c:f>'за штатним2'!$A$2:$A$33</c:f>
              <c:strCache>
                <c:ptCount val="32"/>
                <c:pt idx="0">
                  <c:v>Центральний апарат</c:v>
                </c:pt>
                <c:pt idx="1">
                  <c:v>ГУ ДПС у Вінницькій обл.</c:v>
                </c:pt>
                <c:pt idx="2">
                  <c:v>ГУ ДПС у Волинській обл.</c:v>
                </c:pt>
                <c:pt idx="3">
                  <c:v>ГУ ДПС у Дніпропетровській обл.</c:v>
                </c:pt>
                <c:pt idx="4">
                  <c:v>ГУ ДПС у Донецькій обл.</c:v>
                </c:pt>
                <c:pt idx="5">
                  <c:v>ГУ ДПС у Житомирській обл.</c:v>
                </c:pt>
                <c:pt idx="6">
                  <c:v>ГУ ДПС у Закарпатській обл.</c:v>
                </c:pt>
                <c:pt idx="7">
                  <c:v>ГУ ДПС у Запорізькій обл.</c:v>
                </c:pt>
                <c:pt idx="8">
                  <c:v>ГУ ДПС у Івано-Франківській обл.</c:v>
                </c:pt>
                <c:pt idx="9">
                  <c:v>ГУ ДПС у Київській обл.</c:v>
                </c:pt>
                <c:pt idx="10">
                  <c:v>ГУ ДПС у Кіровоградській обл.</c:v>
                </c:pt>
                <c:pt idx="11">
                  <c:v>ГУ ДПС у Луганській обл.</c:v>
                </c:pt>
                <c:pt idx="12">
                  <c:v>ГУ ДПС у Львівській обл.</c:v>
                </c:pt>
                <c:pt idx="13">
                  <c:v>ГУ ДПС у Миколаївській обл.</c:v>
                </c:pt>
                <c:pt idx="14">
                  <c:v>ГУ ДПС в Одеській обл.</c:v>
                </c:pt>
                <c:pt idx="15">
                  <c:v>ГУ ДПС у Полтавській обл.</c:v>
                </c:pt>
                <c:pt idx="16">
                  <c:v>ГУ ДПС у Рівненській обл.</c:v>
                </c:pt>
                <c:pt idx="17">
                  <c:v>ГУ ДПС у Сумській обл.</c:v>
                </c:pt>
                <c:pt idx="18">
                  <c:v>ГУ ДПС у Тернопільській обл.</c:v>
                </c:pt>
                <c:pt idx="19">
                  <c:v>ГУ ДПС у Харківській обл.</c:v>
                </c:pt>
                <c:pt idx="20">
                  <c:v>ГУ ДПС у Херсонській обл., АР Крим та м. Севастополі</c:v>
                </c:pt>
                <c:pt idx="21">
                  <c:v>ГУ ДПС у Хмельницькій обл.</c:v>
                </c:pt>
                <c:pt idx="22">
                  <c:v>ГУ ДПС у Черкаській обл.</c:v>
                </c:pt>
                <c:pt idx="23">
                  <c:v>ГУ ДПС у Чернівецькій обл.</c:v>
                </c:pt>
                <c:pt idx="24">
                  <c:v>ГУ ДПС у Чернігівській обл.</c:v>
                </c:pt>
                <c:pt idx="25">
                  <c:v>ГУ ДПС у м. Києві</c:v>
                </c:pt>
                <c:pt idx="26">
                  <c:v>Центральне МУ ДПС по роботі з великими платниками</c:v>
                </c:pt>
                <c:pt idx="27">
                  <c:v>Східне МУ ДПС по роботі з великими платниками</c:v>
                </c:pt>
                <c:pt idx="28">
                  <c:v>Західне МУ ДПС по роботі з великими платниками</c:v>
                </c:pt>
                <c:pt idx="29">
                  <c:v>Південне МУ ДПС по роботі з великими платниками</c:v>
                </c:pt>
                <c:pt idx="30">
                  <c:v>Північне МУ ДПС по роботі з великими платниками</c:v>
                </c:pt>
                <c:pt idx="31">
                  <c:v>Інформаційно-довідковий департамент ДПС</c:v>
                </c:pt>
              </c:strCache>
            </c:strRef>
          </c:cat>
          <c:val>
            <c:numRef>
              <c:f>'за штатним2'!$B$2:$B$32</c:f>
              <c:numCache>
                <c:formatCode>General</c:formatCode>
                <c:ptCount val="31"/>
                <c:pt idx="0">
                  <c:v>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ser>
          <c:idx val="1"/>
          <c:order val="1"/>
          <c:tx>
            <c:strRef>
              <c:f>'за штатним2'!$C$1</c:f>
              <c:strCache>
                <c:ptCount val="1"/>
                <c:pt idx="0">
                  <c:v>категорія Б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'за штатним2'!$A$2:$A$33</c:f>
              <c:strCache>
                <c:ptCount val="32"/>
                <c:pt idx="0">
                  <c:v>Центральний апарат</c:v>
                </c:pt>
                <c:pt idx="1">
                  <c:v>ГУ ДПС у Вінницькій обл.</c:v>
                </c:pt>
                <c:pt idx="2">
                  <c:v>ГУ ДПС у Волинській обл.</c:v>
                </c:pt>
                <c:pt idx="3">
                  <c:v>ГУ ДПС у Дніпропетровській обл.</c:v>
                </c:pt>
                <c:pt idx="4">
                  <c:v>ГУ ДПС у Донецькій обл.</c:v>
                </c:pt>
                <c:pt idx="5">
                  <c:v>ГУ ДПС у Житомирській обл.</c:v>
                </c:pt>
                <c:pt idx="6">
                  <c:v>ГУ ДПС у Закарпатській обл.</c:v>
                </c:pt>
                <c:pt idx="7">
                  <c:v>ГУ ДПС у Запорізькій обл.</c:v>
                </c:pt>
                <c:pt idx="8">
                  <c:v>ГУ ДПС у Івано-Франківській обл.</c:v>
                </c:pt>
                <c:pt idx="9">
                  <c:v>ГУ ДПС у Київській обл.</c:v>
                </c:pt>
                <c:pt idx="10">
                  <c:v>ГУ ДПС у Кіровоградській обл.</c:v>
                </c:pt>
                <c:pt idx="11">
                  <c:v>ГУ ДПС у Луганській обл.</c:v>
                </c:pt>
                <c:pt idx="12">
                  <c:v>ГУ ДПС у Львівській обл.</c:v>
                </c:pt>
                <c:pt idx="13">
                  <c:v>ГУ ДПС у Миколаївській обл.</c:v>
                </c:pt>
                <c:pt idx="14">
                  <c:v>ГУ ДПС в Одеській обл.</c:v>
                </c:pt>
                <c:pt idx="15">
                  <c:v>ГУ ДПС у Полтавській обл.</c:v>
                </c:pt>
                <c:pt idx="16">
                  <c:v>ГУ ДПС у Рівненській обл.</c:v>
                </c:pt>
                <c:pt idx="17">
                  <c:v>ГУ ДПС у Сумській обл.</c:v>
                </c:pt>
                <c:pt idx="18">
                  <c:v>ГУ ДПС у Тернопільській обл.</c:v>
                </c:pt>
                <c:pt idx="19">
                  <c:v>ГУ ДПС у Харківській обл.</c:v>
                </c:pt>
                <c:pt idx="20">
                  <c:v>ГУ ДПС у Херсонській обл., АР Крим та м. Севастополі</c:v>
                </c:pt>
                <c:pt idx="21">
                  <c:v>ГУ ДПС у Хмельницькій обл.</c:v>
                </c:pt>
                <c:pt idx="22">
                  <c:v>ГУ ДПС у Черкаській обл.</c:v>
                </c:pt>
                <c:pt idx="23">
                  <c:v>ГУ ДПС у Чернівецькій обл.</c:v>
                </c:pt>
                <c:pt idx="24">
                  <c:v>ГУ ДПС у Чернігівській обл.</c:v>
                </c:pt>
                <c:pt idx="25">
                  <c:v>ГУ ДПС у м. Києві</c:v>
                </c:pt>
                <c:pt idx="26">
                  <c:v>Центральне МУ ДПС по роботі з великими платниками</c:v>
                </c:pt>
                <c:pt idx="27">
                  <c:v>Східне МУ ДПС по роботі з великими платниками</c:v>
                </c:pt>
                <c:pt idx="28">
                  <c:v>Західне МУ ДПС по роботі з великими платниками</c:v>
                </c:pt>
                <c:pt idx="29">
                  <c:v>Південне МУ ДПС по роботі з великими платниками</c:v>
                </c:pt>
                <c:pt idx="30">
                  <c:v>Північне МУ ДПС по роботі з великими платниками</c:v>
                </c:pt>
                <c:pt idx="31">
                  <c:v>Інформаційно-довідковий департамент ДПС</c:v>
                </c:pt>
              </c:strCache>
            </c:strRef>
          </c:cat>
          <c:val>
            <c:numRef>
              <c:f>'за штатним2'!$C$2:$C$33</c:f>
              <c:numCache>
                <c:formatCode>General</c:formatCode>
                <c:ptCount val="32"/>
                <c:pt idx="0">
                  <c:v>447</c:v>
                </c:pt>
                <c:pt idx="1">
                  <c:v>188</c:v>
                </c:pt>
                <c:pt idx="2">
                  <c:v>142</c:v>
                </c:pt>
                <c:pt idx="3">
                  <c:v>363</c:v>
                </c:pt>
                <c:pt idx="4">
                  <c:v>317</c:v>
                </c:pt>
                <c:pt idx="5">
                  <c:v>179</c:v>
                </c:pt>
                <c:pt idx="6">
                  <c:v>152</c:v>
                </c:pt>
                <c:pt idx="7">
                  <c:v>254</c:v>
                </c:pt>
                <c:pt idx="8">
                  <c:v>145</c:v>
                </c:pt>
                <c:pt idx="9">
                  <c:v>277</c:v>
                </c:pt>
                <c:pt idx="10">
                  <c:v>130</c:v>
                </c:pt>
                <c:pt idx="11">
                  <c:v>181</c:v>
                </c:pt>
                <c:pt idx="12">
                  <c:v>263</c:v>
                </c:pt>
                <c:pt idx="13">
                  <c:v>187</c:v>
                </c:pt>
                <c:pt idx="14">
                  <c:v>260</c:v>
                </c:pt>
                <c:pt idx="15">
                  <c:v>199</c:v>
                </c:pt>
                <c:pt idx="16">
                  <c:v>134</c:v>
                </c:pt>
                <c:pt idx="17">
                  <c:v>139</c:v>
                </c:pt>
                <c:pt idx="18">
                  <c:v>135</c:v>
                </c:pt>
                <c:pt idx="19">
                  <c:v>324</c:v>
                </c:pt>
                <c:pt idx="20">
                  <c:v>130</c:v>
                </c:pt>
                <c:pt idx="21">
                  <c:v>171</c:v>
                </c:pt>
                <c:pt idx="22">
                  <c:v>170</c:v>
                </c:pt>
                <c:pt idx="23">
                  <c:v>147</c:v>
                </c:pt>
                <c:pt idx="24">
                  <c:v>130</c:v>
                </c:pt>
                <c:pt idx="25">
                  <c:v>549</c:v>
                </c:pt>
                <c:pt idx="26">
                  <c:v>138</c:v>
                </c:pt>
                <c:pt idx="27">
                  <c:v>77</c:v>
                </c:pt>
                <c:pt idx="28">
                  <c:v>43</c:v>
                </c:pt>
                <c:pt idx="29">
                  <c:v>44</c:v>
                </c:pt>
                <c:pt idx="30">
                  <c:v>47</c:v>
                </c:pt>
                <c:pt idx="31">
                  <c:v>82</c:v>
                </c:pt>
              </c:numCache>
            </c:numRef>
          </c:val>
        </c:ser>
        <c:ser>
          <c:idx val="2"/>
          <c:order val="2"/>
          <c:tx>
            <c:strRef>
              <c:f>'за штатним2'!$D$1</c:f>
              <c:strCache>
                <c:ptCount val="1"/>
                <c:pt idx="0">
                  <c:v>категорія В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'за штатним2'!$A$2:$A$33</c:f>
              <c:strCache>
                <c:ptCount val="32"/>
                <c:pt idx="0">
                  <c:v>Центральний апарат</c:v>
                </c:pt>
                <c:pt idx="1">
                  <c:v>ГУ ДПС у Вінницькій обл.</c:v>
                </c:pt>
                <c:pt idx="2">
                  <c:v>ГУ ДПС у Волинській обл.</c:v>
                </c:pt>
                <c:pt idx="3">
                  <c:v>ГУ ДПС у Дніпропетровській обл.</c:v>
                </c:pt>
                <c:pt idx="4">
                  <c:v>ГУ ДПС у Донецькій обл.</c:v>
                </c:pt>
                <c:pt idx="5">
                  <c:v>ГУ ДПС у Житомирській обл.</c:v>
                </c:pt>
                <c:pt idx="6">
                  <c:v>ГУ ДПС у Закарпатській обл.</c:v>
                </c:pt>
                <c:pt idx="7">
                  <c:v>ГУ ДПС у Запорізькій обл.</c:v>
                </c:pt>
                <c:pt idx="8">
                  <c:v>ГУ ДПС у Івано-Франківській обл.</c:v>
                </c:pt>
                <c:pt idx="9">
                  <c:v>ГУ ДПС у Київській обл.</c:v>
                </c:pt>
                <c:pt idx="10">
                  <c:v>ГУ ДПС у Кіровоградській обл.</c:v>
                </c:pt>
                <c:pt idx="11">
                  <c:v>ГУ ДПС у Луганській обл.</c:v>
                </c:pt>
                <c:pt idx="12">
                  <c:v>ГУ ДПС у Львівській обл.</c:v>
                </c:pt>
                <c:pt idx="13">
                  <c:v>ГУ ДПС у Миколаївській обл.</c:v>
                </c:pt>
                <c:pt idx="14">
                  <c:v>ГУ ДПС в Одеській обл.</c:v>
                </c:pt>
                <c:pt idx="15">
                  <c:v>ГУ ДПС у Полтавській обл.</c:v>
                </c:pt>
                <c:pt idx="16">
                  <c:v>ГУ ДПС у Рівненській обл.</c:v>
                </c:pt>
                <c:pt idx="17">
                  <c:v>ГУ ДПС у Сумській обл.</c:v>
                </c:pt>
                <c:pt idx="18">
                  <c:v>ГУ ДПС у Тернопільській обл.</c:v>
                </c:pt>
                <c:pt idx="19">
                  <c:v>ГУ ДПС у Харківській обл.</c:v>
                </c:pt>
                <c:pt idx="20">
                  <c:v>ГУ ДПС у Херсонській обл., АР Крим та м. Севастополі</c:v>
                </c:pt>
                <c:pt idx="21">
                  <c:v>ГУ ДПС у Хмельницькій обл.</c:v>
                </c:pt>
                <c:pt idx="22">
                  <c:v>ГУ ДПС у Черкаській обл.</c:v>
                </c:pt>
                <c:pt idx="23">
                  <c:v>ГУ ДПС у Чернівецькій обл.</c:v>
                </c:pt>
                <c:pt idx="24">
                  <c:v>ГУ ДПС у Чернігівській обл.</c:v>
                </c:pt>
                <c:pt idx="25">
                  <c:v>ГУ ДПС у м. Києві</c:v>
                </c:pt>
                <c:pt idx="26">
                  <c:v>Центральне МУ ДПС по роботі з великими платниками</c:v>
                </c:pt>
                <c:pt idx="27">
                  <c:v>Східне МУ ДПС по роботі з великими платниками</c:v>
                </c:pt>
                <c:pt idx="28">
                  <c:v>Західне МУ ДПС по роботі з великими платниками</c:v>
                </c:pt>
                <c:pt idx="29">
                  <c:v>Південне МУ ДПС по роботі з великими платниками</c:v>
                </c:pt>
                <c:pt idx="30">
                  <c:v>Північне МУ ДПС по роботі з великими платниками</c:v>
                </c:pt>
                <c:pt idx="31">
                  <c:v>Інформаційно-довідковий департамент ДПС</c:v>
                </c:pt>
              </c:strCache>
            </c:strRef>
          </c:cat>
          <c:val>
            <c:numRef>
              <c:f>'за штатним2'!$D$2:$D$33</c:f>
              <c:numCache>
                <c:formatCode>General</c:formatCode>
                <c:ptCount val="32"/>
                <c:pt idx="0">
                  <c:v>947</c:v>
                </c:pt>
                <c:pt idx="1">
                  <c:v>655</c:v>
                </c:pt>
                <c:pt idx="2">
                  <c:v>411</c:v>
                </c:pt>
                <c:pt idx="3">
                  <c:v>1328</c:v>
                </c:pt>
                <c:pt idx="4">
                  <c:v>1025</c:v>
                </c:pt>
                <c:pt idx="5">
                  <c:v>448</c:v>
                </c:pt>
                <c:pt idx="6">
                  <c:v>447</c:v>
                </c:pt>
                <c:pt idx="7">
                  <c:v>664</c:v>
                </c:pt>
                <c:pt idx="8">
                  <c:v>439</c:v>
                </c:pt>
                <c:pt idx="9">
                  <c:v>795</c:v>
                </c:pt>
                <c:pt idx="10">
                  <c:v>363</c:v>
                </c:pt>
                <c:pt idx="11">
                  <c:v>504</c:v>
                </c:pt>
                <c:pt idx="12">
                  <c:v>1065</c:v>
                </c:pt>
                <c:pt idx="13">
                  <c:v>500</c:v>
                </c:pt>
                <c:pt idx="14">
                  <c:v>1233</c:v>
                </c:pt>
                <c:pt idx="15">
                  <c:v>488</c:v>
                </c:pt>
                <c:pt idx="16">
                  <c:v>336</c:v>
                </c:pt>
                <c:pt idx="17">
                  <c:v>339</c:v>
                </c:pt>
                <c:pt idx="18">
                  <c:v>366</c:v>
                </c:pt>
                <c:pt idx="19">
                  <c:v>1245</c:v>
                </c:pt>
                <c:pt idx="20">
                  <c:v>469</c:v>
                </c:pt>
                <c:pt idx="21">
                  <c:v>474</c:v>
                </c:pt>
                <c:pt idx="22">
                  <c:v>417</c:v>
                </c:pt>
                <c:pt idx="23">
                  <c:v>337</c:v>
                </c:pt>
                <c:pt idx="24">
                  <c:v>304</c:v>
                </c:pt>
                <c:pt idx="25">
                  <c:v>1963</c:v>
                </c:pt>
                <c:pt idx="26">
                  <c:v>312</c:v>
                </c:pt>
                <c:pt idx="27">
                  <c:v>184</c:v>
                </c:pt>
                <c:pt idx="28">
                  <c:v>96</c:v>
                </c:pt>
                <c:pt idx="29">
                  <c:v>88</c:v>
                </c:pt>
                <c:pt idx="30">
                  <c:v>98</c:v>
                </c:pt>
                <c:pt idx="31">
                  <c:v>197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053504"/>
        <c:axId val="50498944"/>
      </c:barChart>
      <c:catAx>
        <c:axId val="4405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0498944"/>
        <c:crosses val="autoZero"/>
        <c:auto val="1"/>
        <c:lblAlgn val="ctr"/>
        <c:lblOffset val="100"/>
        <c:noMultiLvlLbl val="0"/>
      </c:catAx>
      <c:valAx>
        <c:axId val="50498944"/>
        <c:scaling>
          <c:orientation val="minMax"/>
          <c:max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4053504"/>
        <c:crosses val="autoZero"/>
        <c:crossBetween val="between"/>
        <c:majorUnit val="200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'факт 2'!$B$1</c:f>
              <c:strCache>
                <c:ptCount val="1"/>
                <c:pt idx="0">
                  <c:v>категорія А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cat>
            <c:strRef>
              <c:f>'факт 2'!$A$2:$A$33</c:f>
              <c:strCache>
                <c:ptCount val="32"/>
                <c:pt idx="0">
                  <c:v>Центральний апарат</c:v>
                </c:pt>
                <c:pt idx="1">
                  <c:v>ГУ ДПС у Вінницькій обл.</c:v>
                </c:pt>
                <c:pt idx="2">
                  <c:v>ГУ ДПС у Волинській обл.</c:v>
                </c:pt>
                <c:pt idx="3">
                  <c:v>ГУ ДПС у Дніпропетровській обл.</c:v>
                </c:pt>
                <c:pt idx="4">
                  <c:v>ГУ ДПС у Донецькій обл.</c:v>
                </c:pt>
                <c:pt idx="5">
                  <c:v>ГУ ДПС у Житомирській обл.</c:v>
                </c:pt>
                <c:pt idx="6">
                  <c:v>ГУ ДПС у Закарпатській обл.</c:v>
                </c:pt>
                <c:pt idx="7">
                  <c:v>ГУ ДПС у Запорізькій обл.</c:v>
                </c:pt>
                <c:pt idx="8">
                  <c:v>ГУ ДПС у Івано-Франківській обл.</c:v>
                </c:pt>
                <c:pt idx="9">
                  <c:v>ГУ ДПС у Київській обл.</c:v>
                </c:pt>
                <c:pt idx="10">
                  <c:v>ГУ ДПС у Кіровоградській обл.</c:v>
                </c:pt>
                <c:pt idx="11">
                  <c:v>ГУ ДПС у Луганській обл.</c:v>
                </c:pt>
                <c:pt idx="12">
                  <c:v>ГУ ДПС у Львівській обл.</c:v>
                </c:pt>
                <c:pt idx="13">
                  <c:v>ГУ ДПС у Миколаївській обл.</c:v>
                </c:pt>
                <c:pt idx="14">
                  <c:v>ГУ ДПС в Одеській обл.</c:v>
                </c:pt>
                <c:pt idx="15">
                  <c:v>ГУ ДПС у Полтавській обл.</c:v>
                </c:pt>
                <c:pt idx="16">
                  <c:v>ГУ ДПС у Рівненській обл.</c:v>
                </c:pt>
                <c:pt idx="17">
                  <c:v>ГУ ДПС у Сумській обл.</c:v>
                </c:pt>
                <c:pt idx="18">
                  <c:v>ГУ ДПС у Тернопільській обл.</c:v>
                </c:pt>
                <c:pt idx="19">
                  <c:v>ГУ ДПС у Харківській обл.</c:v>
                </c:pt>
                <c:pt idx="20">
                  <c:v>ГУ ДПС у Херсонській обл., АР Крим та м. Севастополі</c:v>
                </c:pt>
                <c:pt idx="21">
                  <c:v>ГУ ДПС у Хмельницькій обл.</c:v>
                </c:pt>
                <c:pt idx="22">
                  <c:v>ГУ ДПС у Черкаській обл.</c:v>
                </c:pt>
                <c:pt idx="23">
                  <c:v>ГУ ДПС у Чернівецькій обл.</c:v>
                </c:pt>
                <c:pt idx="24">
                  <c:v>ГУ ДПС у Чернігівській обл.</c:v>
                </c:pt>
                <c:pt idx="25">
                  <c:v>ГУ ДПС у м. Києві</c:v>
                </c:pt>
                <c:pt idx="26">
                  <c:v>Центральне МУ ДПС по роботі з великими платниками</c:v>
                </c:pt>
                <c:pt idx="27">
                  <c:v>Східне МУ ДПС по роботі з великими платниками</c:v>
                </c:pt>
                <c:pt idx="28">
                  <c:v>Західне МУ ДПС по роботі з великими платниками</c:v>
                </c:pt>
                <c:pt idx="29">
                  <c:v>Південне МУ ДПС по роботі з великими платниками</c:v>
                </c:pt>
                <c:pt idx="30">
                  <c:v>Північне МУ ДПС по роботі з великими платниками</c:v>
                </c:pt>
                <c:pt idx="31">
                  <c:v>Інформаційно-довідковий департамент ДПС</c:v>
                </c:pt>
              </c:strCache>
            </c:strRef>
          </c:cat>
          <c:val>
            <c:numRef>
              <c:f>'факт 2'!$B$2:$B$33</c:f>
              <c:numCache>
                <c:formatCode>General</c:formatCode>
                <c:ptCount val="32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</c:ser>
        <c:ser>
          <c:idx val="1"/>
          <c:order val="1"/>
          <c:tx>
            <c:strRef>
              <c:f>'факт 2'!$C$1</c:f>
              <c:strCache>
                <c:ptCount val="1"/>
                <c:pt idx="0">
                  <c:v>категорія Б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'факт 2'!$A$2:$A$33</c:f>
              <c:strCache>
                <c:ptCount val="32"/>
                <c:pt idx="0">
                  <c:v>Центральний апарат</c:v>
                </c:pt>
                <c:pt idx="1">
                  <c:v>ГУ ДПС у Вінницькій обл.</c:v>
                </c:pt>
                <c:pt idx="2">
                  <c:v>ГУ ДПС у Волинській обл.</c:v>
                </c:pt>
                <c:pt idx="3">
                  <c:v>ГУ ДПС у Дніпропетровській обл.</c:v>
                </c:pt>
                <c:pt idx="4">
                  <c:v>ГУ ДПС у Донецькій обл.</c:v>
                </c:pt>
                <c:pt idx="5">
                  <c:v>ГУ ДПС у Житомирській обл.</c:v>
                </c:pt>
                <c:pt idx="6">
                  <c:v>ГУ ДПС у Закарпатській обл.</c:v>
                </c:pt>
                <c:pt idx="7">
                  <c:v>ГУ ДПС у Запорізькій обл.</c:v>
                </c:pt>
                <c:pt idx="8">
                  <c:v>ГУ ДПС у Івано-Франківській обл.</c:v>
                </c:pt>
                <c:pt idx="9">
                  <c:v>ГУ ДПС у Київській обл.</c:v>
                </c:pt>
                <c:pt idx="10">
                  <c:v>ГУ ДПС у Кіровоградській обл.</c:v>
                </c:pt>
                <c:pt idx="11">
                  <c:v>ГУ ДПС у Луганській обл.</c:v>
                </c:pt>
                <c:pt idx="12">
                  <c:v>ГУ ДПС у Львівській обл.</c:v>
                </c:pt>
                <c:pt idx="13">
                  <c:v>ГУ ДПС у Миколаївській обл.</c:v>
                </c:pt>
                <c:pt idx="14">
                  <c:v>ГУ ДПС в Одеській обл.</c:v>
                </c:pt>
                <c:pt idx="15">
                  <c:v>ГУ ДПС у Полтавській обл.</c:v>
                </c:pt>
                <c:pt idx="16">
                  <c:v>ГУ ДПС у Рівненській обл.</c:v>
                </c:pt>
                <c:pt idx="17">
                  <c:v>ГУ ДПС у Сумській обл.</c:v>
                </c:pt>
                <c:pt idx="18">
                  <c:v>ГУ ДПС у Тернопільській обл.</c:v>
                </c:pt>
                <c:pt idx="19">
                  <c:v>ГУ ДПС у Харківській обл.</c:v>
                </c:pt>
                <c:pt idx="20">
                  <c:v>ГУ ДПС у Херсонській обл., АР Крим та м. Севастополі</c:v>
                </c:pt>
                <c:pt idx="21">
                  <c:v>ГУ ДПС у Хмельницькій обл.</c:v>
                </c:pt>
                <c:pt idx="22">
                  <c:v>ГУ ДПС у Черкаській обл.</c:v>
                </c:pt>
                <c:pt idx="23">
                  <c:v>ГУ ДПС у Чернівецькій обл.</c:v>
                </c:pt>
                <c:pt idx="24">
                  <c:v>ГУ ДПС у Чернігівській обл.</c:v>
                </c:pt>
                <c:pt idx="25">
                  <c:v>ГУ ДПС у м. Києві</c:v>
                </c:pt>
                <c:pt idx="26">
                  <c:v>Центральне МУ ДПС по роботі з великими платниками</c:v>
                </c:pt>
                <c:pt idx="27">
                  <c:v>Східне МУ ДПС по роботі з великими платниками</c:v>
                </c:pt>
                <c:pt idx="28">
                  <c:v>Західне МУ ДПС по роботі з великими платниками</c:v>
                </c:pt>
                <c:pt idx="29">
                  <c:v>Південне МУ ДПС по роботі з великими платниками</c:v>
                </c:pt>
                <c:pt idx="30">
                  <c:v>Північне МУ ДПС по роботі з великими платниками</c:v>
                </c:pt>
                <c:pt idx="31">
                  <c:v>Інформаційно-довідковий департамент ДПС</c:v>
                </c:pt>
              </c:strCache>
            </c:strRef>
          </c:cat>
          <c:val>
            <c:numRef>
              <c:f>'факт 2'!$C$2:$C$33</c:f>
              <c:numCache>
                <c:formatCode>General</c:formatCode>
                <c:ptCount val="32"/>
                <c:pt idx="0">
                  <c:v>342</c:v>
                </c:pt>
                <c:pt idx="1">
                  <c:v>164</c:v>
                </c:pt>
                <c:pt idx="2">
                  <c:v>136</c:v>
                </c:pt>
                <c:pt idx="3">
                  <c:v>313</c:v>
                </c:pt>
                <c:pt idx="4">
                  <c:v>260</c:v>
                </c:pt>
                <c:pt idx="5">
                  <c:v>172</c:v>
                </c:pt>
                <c:pt idx="6">
                  <c:v>128</c:v>
                </c:pt>
                <c:pt idx="7">
                  <c:v>245</c:v>
                </c:pt>
                <c:pt idx="8">
                  <c:v>135</c:v>
                </c:pt>
                <c:pt idx="9">
                  <c:v>214</c:v>
                </c:pt>
                <c:pt idx="10">
                  <c:v>114</c:v>
                </c:pt>
                <c:pt idx="11">
                  <c:v>134</c:v>
                </c:pt>
                <c:pt idx="12">
                  <c:v>239</c:v>
                </c:pt>
                <c:pt idx="13">
                  <c:v>163</c:v>
                </c:pt>
                <c:pt idx="14">
                  <c:v>205</c:v>
                </c:pt>
                <c:pt idx="15">
                  <c:v>187</c:v>
                </c:pt>
                <c:pt idx="16">
                  <c:v>110</c:v>
                </c:pt>
                <c:pt idx="17">
                  <c:v>129</c:v>
                </c:pt>
                <c:pt idx="18">
                  <c:v>124</c:v>
                </c:pt>
                <c:pt idx="19">
                  <c:v>284</c:v>
                </c:pt>
                <c:pt idx="20">
                  <c:v>102</c:v>
                </c:pt>
                <c:pt idx="21">
                  <c:v>139</c:v>
                </c:pt>
                <c:pt idx="22">
                  <c:v>140</c:v>
                </c:pt>
                <c:pt idx="23">
                  <c:v>131</c:v>
                </c:pt>
                <c:pt idx="24">
                  <c:v>117</c:v>
                </c:pt>
                <c:pt idx="25">
                  <c:v>500</c:v>
                </c:pt>
                <c:pt idx="26">
                  <c:v>88</c:v>
                </c:pt>
                <c:pt idx="27">
                  <c:v>55</c:v>
                </c:pt>
                <c:pt idx="28">
                  <c:v>32</c:v>
                </c:pt>
                <c:pt idx="29">
                  <c:v>26</c:v>
                </c:pt>
                <c:pt idx="30">
                  <c:v>28</c:v>
                </c:pt>
                <c:pt idx="31">
                  <c:v>47</c:v>
                </c:pt>
              </c:numCache>
            </c:numRef>
          </c:val>
        </c:ser>
        <c:ser>
          <c:idx val="2"/>
          <c:order val="2"/>
          <c:tx>
            <c:strRef>
              <c:f>'факт 2'!$D$1</c:f>
              <c:strCache>
                <c:ptCount val="1"/>
                <c:pt idx="0">
                  <c:v>категорія В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'факт 2'!$A$2:$A$33</c:f>
              <c:strCache>
                <c:ptCount val="32"/>
                <c:pt idx="0">
                  <c:v>Центральний апарат</c:v>
                </c:pt>
                <c:pt idx="1">
                  <c:v>ГУ ДПС у Вінницькій обл.</c:v>
                </c:pt>
                <c:pt idx="2">
                  <c:v>ГУ ДПС у Волинській обл.</c:v>
                </c:pt>
                <c:pt idx="3">
                  <c:v>ГУ ДПС у Дніпропетровській обл.</c:v>
                </c:pt>
                <c:pt idx="4">
                  <c:v>ГУ ДПС у Донецькій обл.</c:v>
                </c:pt>
                <c:pt idx="5">
                  <c:v>ГУ ДПС у Житомирській обл.</c:v>
                </c:pt>
                <c:pt idx="6">
                  <c:v>ГУ ДПС у Закарпатській обл.</c:v>
                </c:pt>
                <c:pt idx="7">
                  <c:v>ГУ ДПС у Запорізькій обл.</c:v>
                </c:pt>
                <c:pt idx="8">
                  <c:v>ГУ ДПС у Івано-Франківській обл.</c:v>
                </c:pt>
                <c:pt idx="9">
                  <c:v>ГУ ДПС у Київській обл.</c:v>
                </c:pt>
                <c:pt idx="10">
                  <c:v>ГУ ДПС у Кіровоградській обл.</c:v>
                </c:pt>
                <c:pt idx="11">
                  <c:v>ГУ ДПС у Луганській обл.</c:v>
                </c:pt>
                <c:pt idx="12">
                  <c:v>ГУ ДПС у Львівській обл.</c:v>
                </c:pt>
                <c:pt idx="13">
                  <c:v>ГУ ДПС у Миколаївській обл.</c:v>
                </c:pt>
                <c:pt idx="14">
                  <c:v>ГУ ДПС в Одеській обл.</c:v>
                </c:pt>
                <c:pt idx="15">
                  <c:v>ГУ ДПС у Полтавській обл.</c:v>
                </c:pt>
                <c:pt idx="16">
                  <c:v>ГУ ДПС у Рівненській обл.</c:v>
                </c:pt>
                <c:pt idx="17">
                  <c:v>ГУ ДПС у Сумській обл.</c:v>
                </c:pt>
                <c:pt idx="18">
                  <c:v>ГУ ДПС у Тернопільській обл.</c:v>
                </c:pt>
                <c:pt idx="19">
                  <c:v>ГУ ДПС у Харківській обл.</c:v>
                </c:pt>
                <c:pt idx="20">
                  <c:v>ГУ ДПС у Херсонській обл., АР Крим та м. Севастополі</c:v>
                </c:pt>
                <c:pt idx="21">
                  <c:v>ГУ ДПС у Хмельницькій обл.</c:v>
                </c:pt>
                <c:pt idx="22">
                  <c:v>ГУ ДПС у Черкаській обл.</c:v>
                </c:pt>
                <c:pt idx="23">
                  <c:v>ГУ ДПС у Чернівецькій обл.</c:v>
                </c:pt>
                <c:pt idx="24">
                  <c:v>ГУ ДПС у Чернігівській обл.</c:v>
                </c:pt>
                <c:pt idx="25">
                  <c:v>ГУ ДПС у м. Києві</c:v>
                </c:pt>
                <c:pt idx="26">
                  <c:v>Центральне МУ ДПС по роботі з великими платниками</c:v>
                </c:pt>
                <c:pt idx="27">
                  <c:v>Східне МУ ДПС по роботі з великими платниками</c:v>
                </c:pt>
                <c:pt idx="28">
                  <c:v>Західне МУ ДПС по роботі з великими платниками</c:v>
                </c:pt>
                <c:pt idx="29">
                  <c:v>Південне МУ ДПС по роботі з великими платниками</c:v>
                </c:pt>
                <c:pt idx="30">
                  <c:v>Північне МУ ДПС по роботі з великими платниками</c:v>
                </c:pt>
                <c:pt idx="31">
                  <c:v>Інформаційно-довідковий департамент ДПС</c:v>
                </c:pt>
              </c:strCache>
            </c:strRef>
          </c:cat>
          <c:val>
            <c:numRef>
              <c:f>'факт 2'!$D$2:$D$33</c:f>
              <c:numCache>
                <c:formatCode>General</c:formatCode>
                <c:ptCount val="32"/>
                <c:pt idx="0">
                  <c:v>806</c:v>
                </c:pt>
                <c:pt idx="1">
                  <c:v>649</c:v>
                </c:pt>
                <c:pt idx="2">
                  <c:v>397</c:v>
                </c:pt>
                <c:pt idx="3" formatCode="#,##0">
                  <c:v>1186</c:v>
                </c:pt>
                <c:pt idx="4">
                  <c:v>935</c:v>
                </c:pt>
                <c:pt idx="5">
                  <c:v>409</c:v>
                </c:pt>
                <c:pt idx="6">
                  <c:v>403</c:v>
                </c:pt>
                <c:pt idx="7">
                  <c:v>635</c:v>
                </c:pt>
                <c:pt idx="8">
                  <c:v>428</c:v>
                </c:pt>
                <c:pt idx="9">
                  <c:v>724</c:v>
                </c:pt>
                <c:pt idx="10">
                  <c:v>339</c:v>
                </c:pt>
                <c:pt idx="11">
                  <c:v>401</c:v>
                </c:pt>
                <c:pt idx="12">
                  <c:v>994</c:v>
                </c:pt>
                <c:pt idx="13">
                  <c:v>478</c:v>
                </c:pt>
                <c:pt idx="14" formatCode="#,##0">
                  <c:v>1159</c:v>
                </c:pt>
                <c:pt idx="15">
                  <c:v>478</c:v>
                </c:pt>
                <c:pt idx="16">
                  <c:v>321</c:v>
                </c:pt>
                <c:pt idx="17">
                  <c:v>332</c:v>
                </c:pt>
                <c:pt idx="18">
                  <c:v>351</c:v>
                </c:pt>
                <c:pt idx="19" formatCode="#,##0">
                  <c:v>1198</c:v>
                </c:pt>
                <c:pt idx="20">
                  <c:v>410</c:v>
                </c:pt>
                <c:pt idx="21">
                  <c:v>443</c:v>
                </c:pt>
                <c:pt idx="22">
                  <c:v>407</c:v>
                </c:pt>
                <c:pt idx="23">
                  <c:v>332</c:v>
                </c:pt>
                <c:pt idx="24">
                  <c:v>298</c:v>
                </c:pt>
                <c:pt idx="25" formatCode="#,##0">
                  <c:v>1828</c:v>
                </c:pt>
                <c:pt idx="26">
                  <c:v>214</c:v>
                </c:pt>
                <c:pt idx="27">
                  <c:v>177</c:v>
                </c:pt>
                <c:pt idx="28">
                  <c:v>93</c:v>
                </c:pt>
                <c:pt idx="29">
                  <c:v>77</c:v>
                </c:pt>
                <c:pt idx="30">
                  <c:v>99</c:v>
                </c:pt>
                <c:pt idx="31">
                  <c:v>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4009984"/>
        <c:axId val="50500672"/>
      </c:barChart>
      <c:catAx>
        <c:axId val="4400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0500672"/>
        <c:crosses val="autoZero"/>
        <c:auto val="1"/>
        <c:lblAlgn val="ctr"/>
        <c:lblOffset val="100"/>
        <c:noMultiLvlLbl val="0"/>
      </c:catAx>
      <c:valAx>
        <c:axId val="5050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400998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вакнт.пос.2!$B$1</c:f>
              <c:strCache>
                <c:ptCount val="1"/>
                <c:pt idx="0">
                  <c:v>категорія А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cat>
            <c:strRef>
              <c:f>вакнт.пос.2!$A$2:$A$33</c:f>
              <c:strCache>
                <c:ptCount val="32"/>
                <c:pt idx="0">
                  <c:v>Центральний апарат</c:v>
                </c:pt>
                <c:pt idx="1">
                  <c:v>ГУ ДПС у Вінницькій обл.</c:v>
                </c:pt>
                <c:pt idx="2">
                  <c:v>ГУ ДПС у Волинській обл.</c:v>
                </c:pt>
                <c:pt idx="3">
                  <c:v>ГУ ДПС у Дніпропетровській обл.</c:v>
                </c:pt>
                <c:pt idx="4">
                  <c:v>ГУ ДПС у Донецькій обл.</c:v>
                </c:pt>
                <c:pt idx="5">
                  <c:v>ГУ ДПС у Житомирській обл.</c:v>
                </c:pt>
                <c:pt idx="6">
                  <c:v>ГУ ДПС у Закарпатській обл.</c:v>
                </c:pt>
                <c:pt idx="7">
                  <c:v>ГУ ДПС у Запорізькій обл.</c:v>
                </c:pt>
                <c:pt idx="8">
                  <c:v>ГУ ДПС у Івано-Франківській обл.</c:v>
                </c:pt>
                <c:pt idx="9">
                  <c:v>ГУ ДПС у Київській обл.</c:v>
                </c:pt>
                <c:pt idx="10">
                  <c:v>ГУ ДПС у Кіровоградській обл.</c:v>
                </c:pt>
                <c:pt idx="11">
                  <c:v>ГУ ДПС у Луганській обл.</c:v>
                </c:pt>
                <c:pt idx="12">
                  <c:v>ГУ ДПС у Львівській обл.</c:v>
                </c:pt>
                <c:pt idx="13">
                  <c:v>ГУ ДПС у Миколаївській обл.</c:v>
                </c:pt>
                <c:pt idx="14">
                  <c:v>ГУ ДПС в Одеській обл.</c:v>
                </c:pt>
                <c:pt idx="15">
                  <c:v>ГУ ДПС у Полтавській обл.</c:v>
                </c:pt>
                <c:pt idx="16">
                  <c:v>ГУ ДПС у Рівненській обл.</c:v>
                </c:pt>
                <c:pt idx="17">
                  <c:v>ГУ ДПС у Сумській обл.</c:v>
                </c:pt>
                <c:pt idx="18">
                  <c:v>ГУ ДПС у Тернопільській обл.</c:v>
                </c:pt>
                <c:pt idx="19">
                  <c:v>ГУ ДПС у Харківській обл.</c:v>
                </c:pt>
                <c:pt idx="20">
                  <c:v>ГУ ДПС у Херсонській обл., АР Крим та м. Севастополі</c:v>
                </c:pt>
                <c:pt idx="21">
                  <c:v>ГУ ДПС у Хмельницькій обл.</c:v>
                </c:pt>
                <c:pt idx="22">
                  <c:v>ГУ ДПС у Черкаській обл.</c:v>
                </c:pt>
                <c:pt idx="23">
                  <c:v>ГУ ДПС у Чернівецькій обл.</c:v>
                </c:pt>
                <c:pt idx="24">
                  <c:v>ГУ ДПС у Чернігівській обл.</c:v>
                </c:pt>
                <c:pt idx="25">
                  <c:v>ГУ ДПС у м. Києві</c:v>
                </c:pt>
                <c:pt idx="26">
                  <c:v>Центральне МУ ДПС по роботі з великими платниками</c:v>
                </c:pt>
                <c:pt idx="27">
                  <c:v>Східне МУ ДПС по роботі з великими платниками</c:v>
                </c:pt>
                <c:pt idx="28">
                  <c:v>Західне МУ ДПС по роботі з великими платниками</c:v>
                </c:pt>
                <c:pt idx="29">
                  <c:v>Південне МУ ДПС по роботі з великими платниками</c:v>
                </c:pt>
                <c:pt idx="30">
                  <c:v>Північне МУ ДПС по роботі з великими платниками</c:v>
                </c:pt>
                <c:pt idx="31">
                  <c:v>Інформаційно-довідковий департамент ДПС</c:v>
                </c:pt>
              </c:strCache>
            </c:strRef>
          </c:cat>
          <c:val>
            <c:numRef>
              <c:f>вакнт.пос.2!$B$2:$B$33</c:f>
              <c:numCache>
                <c:formatCode>General</c:formatCode>
                <c:ptCount val="32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</c:ser>
        <c:ser>
          <c:idx val="1"/>
          <c:order val="1"/>
          <c:tx>
            <c:strRef>
              <c:f>вакнт.пос.2!$C$1</c:f>
              <c:strCache>
                <c:ptCount val="1"/>
                <c:pt idx="0">
                  <c:v>категорія Б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вакнт.пос.2!$A$2:$A$33</c:f>
              <c:strCache>
                <c:ptCount val="32"/>
                <c:pt idx="0">
                  <c:v>Центральний апарат</c:v>
                </c:pt>
                <c:pt idx="1">
                  <c:v>ГУ ДПС у Вінницькій обл.</c:v>
                </c:pt>
                <c:pt idx="2">
                  <c:v>ГУ ДПС у Волинській обл.</c:v>
                </c:pt>
                <c:pt idx="3">
                  <c:v>ГУ ДПС у Дніпропетровській обл.</c:v>
                </c:pt>
                <c:pt idx="4">
                  <c:v>ГУ ДПС у Донецькій обл.</c:v>
                </c:pt>
                <c:pt idx="5">
                  <c:v>ГУ ДПС у Житомирській обл.</c:v>
                </c:pt>
                <c:pt idx="6">
                  <c:v>ГУ ДПС у Закарпатській обл.</c:v>
                </c:pt>
                <c:pt idx="7">
                  <c:v>ГУ ДПС у Запорізькій обл.</c:v>
                </c:pt>
                <c:pt idx="8">
                  <c:v>ГУ ДПС у Івано-Франківській обл.</c:v>
                </c:pt>
                <c:pt idx="9">
                  <c:v>ГУ ДПС у Київській обл.</c:v>
                </c:pt>
                <c:pt idx="10">
                  <c:v>ГУ ДПС у Кіровоградській обл.</c:v>
                </c:pt>
                <c:pt idx="11">
                  <c:v>ГУ ДПС у Луганській обл.</c:v>
                </c:pt>
                <c:pt idx="12">
                  <c:v>ГУ ДПС у Львівській обл.</c:v>
                </c:pt>
                <c:pt idx="13">
                  <c:v>ГУ ДПС у Миколаївській обл.</c:v>
                </c:pt>
                <c:pt idx="14">
                  <c:v>ГУ ДПС в Одеській обл.</c:v>
                </c:pt>
                <c:pt idx="15">
                  <c:v>ГУ ДПС у Полтавській обл.</c:v>
                </c:pt>
                <c:pt idx="16">
                  <c:v>ГУ ДПС у Рівненській обл.</c:v>
                </c:pt>
                <c:pt idx="17">
                  <c:v>ГУ ДПС у Сумській обл.</c:v>
                </c:pt>
                <c:pt idx="18">
                  <c:v>ГУ ДПС у Тернопільській обл.</c:v>
                </c:pt>
                <c:pt idx="19">
                  <c:v>ГУ ДПС у Харківській обл.</c:v>
                </c:pt>
                <c:pt idx="20">
                  <c:v>ГУ ДПС у Херсонській обл., АР Крим та м. Севастополі</c:v>
                </c:pt>
                <c:pt idx="21">
                  <c:v>ГУ ДПС у Хмельницькій обл.</c:v>
                </c:pt>
                <c:pt idx="22">
                  <c:v>ГУ ДПС у Черкаській обл.</c:v>
                </c:pt>
                <c:pt idx="23">
                  <c:v>ГУ ДПС у Чернівецькій обл.</c:v>
                </c:pt>
                <c:pt idx="24">
                  <c:v>ГУ ДПС у Чернігівській обл.</c:v>
                </c:pt>
                <c:pt idx="25">
                  <c:v>ГУ ДПС у м. Києві</c:v>
                </c:pt>
                <c:pt idx="26">
                  <c:v>Центральне МУ ДПС по роботі з великими платниками</c:v>
                </c:pt>
                <c:pt idx="27">
                  <c:v>Східне МУ ДПС по роботі з великими платниками</c:v>
                </c:pt>
                <c:pt idx="28">
                  <c:v>Західне МУ ДПС по роботі з великими платниками</c:v>
                </c:pt>
                <c:pt idx="29">
                  <c:v>Південне МУ ДПС по роботі з великими платниками</c:v>
                </c:pt>
                <c:pt idx="30">
                  <c:v>Північне МУ ДПС по роботі з великими платниками</c:v>
                </c:pt>
                <c:pt idx="31">
                  <c:v>Інформаційно-довідковий департамент ДПС</c:v>
                </c:pt>
              </c:strCache>
            </c:strRef>
          </c:cat>
          <c:val>
            <c:numRef>
              <c:f>вакнт.пос.2!$C$2:$C$33</c:f>
              <c:numCache>
                <c:formatCode>General</c:formatCode>
                <c:ptCount val="32"/>
                <c:pt idx="0">
                  <c:v>106</c:v>
                </c:pt>
                <c:pt idx="1">
                  <c:v>24</c:v>
                </c:pt>
                <c:pt idx="2">
                  <c:v>5</c:v>
                </c:pt>
                <c:pt idx="3">
                  <c:v>44</c:v>
                </c:pt>
                <c:pt idx="4">
                  <c:v>48</c:v>
                </c:pt>
                <c:pt idx="5">
                  <c:v>7</c:v>
                </c:pt>
                <c:pt idx="6">
                  <c:v>23</c:v>
                </c:pt>
                <c:pt idx="7">
                  <c:v>7</c:v>
                </c:pt>
                <c:pt idx="8">
                  <c:v>10</c:v>
                </c:pt>
                <c:pt idx="9">
                  <c:v>62</c:v>
                </c:pt>
                <c:pt idx="10">
                  <c:v>16</c:v>
                </c:pt>
                <c:pt idx="11">
                  <c:v>46</c:v>
                </c:pt>
                <c:pt idx="12">
                  <c:v>25</c:v>
                </c:pt>
                <c:pt idx="13">
                  <c:v>24</c:v>
                </c:pt>
                <c:pt idx="14">
                  <c:v>55</c:v>
                </c:pt>
                <c:pt idx="15">
                  <c:v>12</c:v>
                </c:pt>
                <c:pt idx="16">
                  <c:v>24</c:v>
                </c:pt>
                <c:pt idx="17">
                  <c:v>10</c:v>
                </c:pt>
                <c:pt idx="18">
                  <c:v>11</c:v>
                </c:pt>
                <c:pt idx="19">
                  <c:v>40</c:v>
                </c:pt>
                <c:pt idx="20">
                  <c:v>26</c:v>
                </c:pt>
                <c:pt idx="21">
                  <c:v>30</c:v>
                </c:pt>
                <c:pt idx="22">
                  <c:v>28</c:v>
                </c:pt>
                <c:pt idx="23">
                  <c:v>16</c:v>
                </c:pt>
                <c:pt idx="24">
                  <c:v>13</c:v>
                </c:pt>
                <c:pt idx="25">
                  <c:v>49</c:v>
                </c:pt>
                <c:pt idx="26">
                  <c:v>50</c:v>
                </c:pt>
                <c:pt idx="27">
                  <c:v>20</c:v>
                </c:pt>
                <c:pt idx="28">
                  <c:v>11</c:v>
                </c:pt>
                <c:pt idx="29">
                  <c:v>18</c:v>
                </c:pt>
                <c:pt idx="30">
                  <c:v>19</c:v>
                </c:pt>
                <c:pt idx="31">
                  <c:v>33</c:v>
                </c:pt>
              </c:numCache>
            </c:numRef>
          </c:val>
        </c:ser>
        <c:ser>
          <c:idx val="2"/>
          <c:order val="2"/>
          <c:tx>
            <c:strRef>
              <c:f>вакнт.пос.2!$D$1</c:f>
              <c:strCache>
                <c:ptCount val="1"/>
                <c:pt idx="0">
                  <c:v>категорія В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вакнт.пос.2!$A$2:$A$33</c:f>
              <c:strCache>
                <c:ptCount val="32"/>
                <c:pt idx="0">
                  <c:v>Центральний апарат</c:v>
                </c:pt>
                <c:pt idx="1">
                  <c:v>ГУ ДПС у Вінницькій обл.</c:v>
                </c:pt>
                <c:pt idx="2">
                  <c:v>ГУ ДПС у Волинській обл.</c:v>
                </c:pt>
                <c:pt idx="3">
                  <c:v>ГУ ДПС у Дніпропетровській обл.</c:v>
                </c:pt>
                <c:pt idx="4">
                  <c:v>ГУ ДПС у Донецькій обл.</c:v>
                </c:pt>
                <c:pt idx="5">
                  <c:v>ГУ ДПС у Житомирській обл.</c:v>
                </c:pt>
                <c:pt idx="6">
                  <c:v>ГУ ДПС у Закарпатській обл.</c:v>
                </c:pt>
                <c:pt idx="7">
                  <c:v>ГУ ДПС у Запорізькій обл.</c:v>
                </c:pt>
                <c:pt idx="8">
                  <c:v>ГУ ДПС у Івано-Франківській обл.</c:v>
                </c:pt>
                <c:pt idx="9">
                  <c:v>ГУ ДПС у Київській обл.</c:v>
                </c:pt>
                <c:pt idx="10">
                  <c:v>ГУ ДПС у Кіровоградській обл.</c:v>
                </c:pt>
                <c:pt idx="11">
                  <c:v>ГУ ДПС у Луганській обл.</c:v>
                </c:pt>
                <c:pt idx="12">
                  <c:v>ГУ ДПС у Львівській обл.</c:v>
                </c:pt>
                <c:pt idx="13">
                  <c:v>ГУ ДПС у Миколаївській обл.</c:v>
                </c:pt>
                <c:pt idx="14">
                  <c:v>ГУ ДПС в Одеській обл.</c:v>
                </c:pt>
                <c:pt idx="15">
                  <c:v>ГУ ДПС у Полтавській обл.</c:v>
                </c:pt>
                <c:pt idx="16">
                  <c:v>ГУ ДПС у Рівненській обл.</c:v>
                </c:pt>
                <c:pt idx="17">
                  <c:v>ГУ ДПС у Сумській обл.</c:v>
                </c:pt>
                <c:pt idx="18">
                  <c:v>ГУ ДПС у Тернопільській обл.</c:v>
                </c:pt>
                <c:pt idx="19">
                  <c:v>ГУ ДПС у Харківській обл.</c:v>
                </c:pt>
                <c:pt idx="20">
                  <c:v>ГУ ДПС у Херсонській обл., АР Крим та м. Севастополі</c:v>
                </c:pt>
                <c:pt idx="21">
                  <c:v>ГУ ДПС у Хмельницькій обл.</c:v>
                </c:pt>
                <c:pt idx="22">
                  <c:v>ГУ ДПС у Черкаській обл.</c:v>
                </c:pt>
                <c:pt idx="23">
                  <c:v>ГУ ДПС у Чернівецькій обл.</c:v>
                </c:pt>
                <c:pt idx="24">
                  <c:v>ГУ ДПС у Чернігівській обл.</c:v>
                </c:pt>
                <c:pt idx="25">
                  <c:v>ГУ ДПС у м. Києві</c:v>
                </c:pt>
                <c:pt idx="26">
                  <c:v>Центральне МУ ДПС по роботі з великими платниками</c:v>
                </c:pt>
                <c:pt idx="27">
                  <c:v>Східне МУ ДПС по роботі з великими платниками</c:v>
                </c:pt>
                <c:pt idx="28">
                  <c:v>Західне МУ ДПС по роботі з великими платниками</c:v>
                </c:pt>
                <c:pt idx="29">
                  <c:v>Південне МУ ДПС по роботі з великими платниками</c:v>
                </c:pt>
                <c:pt idx="30">
                  <c:v>Північне МУ ДПС по роботі з великими платниками</c:v>
                </c:pt>
                <c:pt idx="31">
                  <c:v>Інформаційно-довідковий департамент ДПС</c:v>
                </c:pt>
              </c:strCache>
            </c:strRef>
          </c:cat>
          <c:val>
            <c:numRef>
              <c:f>вакнт.пос.2!$D$2:$D$33</c:f>
              <c:numCache>
                <c:formatCode>General</c:formatCode>
                <c:ptCount val="32"/>
                <c:pt idx="0">
                  <c:v>140</c:v>
                </c:pt>
                <c:pt idx="1">
                  <c:v>6</c:v>
                </c:pt>
                <c:pt idx="2">
                  <c:v>3</c:v>
                </c:pt>
                <c:pt idx="3">
                  <c:v>71</c:v>
                </c:pt>
                <c:pt idx="4">
                  <c:v>58</c:v>
                </c:pt>
                <c:pt idx="5">
                  <c:v>39</c:v>
                </c:pt>
                <c:pt idx="6">
                  <c:v>28</c:v>
                </c:pt>
                <c:pt idx="7">
                  <c:v>14</c:v>
                </c:pt>
                <c:pt idx="8">
                  <c:v>11</c:v>
                </c:pt>
                <c:pt idx="9">
                  <c:v>72</c:v>
                </c:pt>
                <c:pt idx="10">
                  <c:v>24</c:v>
                </c:pt>
                <c:pt idx="11">
                  <c:v>71</c:v>
                </c:pt>
                <c:pt idx="12">
                  <c:v>41</c:v>
                </c:pt>
                <c:pt idx="13">
                  <c:v>22</c:v>
                </c:pt>
                <c:pt idx="14">
                  <c:v>74</c:v>
                </c:pt>
                <c:pt idx="15">
                  <c:v>10</c:v>
                </c:pt>
                <c:pt idx="16">
                  <c:v>15</c:v>
                </c:pt>
                <c:pt idx="17">
                  <c:v>7</c:v>
                </c:pt>
                <c:pt idx="18">
                  <c:v>4</c:v>
                </c:pt>
                <c:pt idx="19">
                  <c:v>47</c:v>
                </c:pt>
                <c:pt idx="20">
                  <c:v>35</c:v>
                </c:pt>
                <c:pt idx="21">
                  <c:v>21</c:v>
                </c:pt>
                <c:pt idx="22">
                  <c:v>5</c:v>
                </c:pt>
                <c:pt idx="23">
                  <c:v>5</c:v>
                </c:pt>
                <c:pt idx="24">
                  <c:v>1</c:v>
                </c:pt>
                <c:pt idx="25">
                  <c:v>135</c:v>
                </c:pt>
                <c:pt idx="26">
                  <c:v>98</c:v>
                </c:pt>
                <c:pt idx="27">
                  <c:v>7</c:v>
                </c:pt>
                <c:pt idx="28">
                  <c:v>3</c:v>
                </c:pt>
                <c:pt idx="29">
                  <c:v>11</c:v>
                </c:pt>
                <c:pt idx="30">
                  <c:v>1</c:v>
                </c:pt>
                <c:pt idx="31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4054016"/>
        <c:axId val="250663424"/>
      </c:barChart>
      <c:catAx>
        <c:axId val="4405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50663424"/>
        <c:crosses val="autoZero"/>
        <c:auto val="1"/>
        <c:lblAlgn val="ctr"/>
        <c:lblOffset val="100"/>
        <c:noMultiLvlLbl val="0"/>
      </c:catAx>
      <c:valAx>
        <c:axId val="25066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40540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11391A-66A0-4B2F-BE5A-5D48B1AF54B1}" type="datetimeFigureOut">
              <a:rPr lang="uk-UA"/>
              <a:pPr>
                <a:defRPr/>
              </a:pPr>
              <a:t>18.05.2021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5600" y="746125"/>
            <a:ext cx="60975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510E07-BA7F-468E-8007-5881DC78814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0887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15E3A9-03C9-4263-A1CE-B87105E3537C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25" y="2532839"/>
            <a:ext cx="11334750" cy="174769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50" y="4620260"/>
            <a:ext cx="9334500" cy="20836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BF3EF-2610-4DE5-9DE2-7A5EEECD9C36}" type="datetimeFigureOut">
              <a:rPr lang="en-US"/>
              <a:pPr>
                <a:defRPr/>
              </a:pPr>
              <a:t>5/18/2021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8D5C9-3809-468E-A859-59EC256B5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2AE66-CE7A-4956-AD45-7C79223443AB}" type="datetimeFigureOut">
              <a:rPr lang="en-US"/>
              <a:pPr>
                <a:defRPr/>
              </a:pPr>
              <a:t>5/18/2021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8016C-82C9-4F15-A48E-1C6ED50BB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67875" y="326515"/>
            <a:ext cx="3000375" cy="69568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6750" y="326515"/>
            <a:ext cx="8778875" cy="69568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93244-4B2D-41A0-B773-85F5A2E4148E}" type="datetimeFigureOut">
              <a:rPr lang="en-US"/>
              <a:pPr>
                <a:defRPr/>
              </a:pPr>
              <a:t>5/18/2021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80C97-336F-47C9-BAB9-FA8215B3D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98034-F2C3-4F60-9B66-023DBA3479A3}" type="datetimeFigureOut">
              <a:rPr lang="en-US"/>
              <a:pPr>
                <a:defRPr/>
              </a:pPr>
              <a:t>5/18/2021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E288F-77A0-46C6-9C24-DEB672CB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373" y="5239315"/>
            <a:ext cx="11334750" cy="1619356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3373" y="3455759"/>
            <a:ext cx="11334750" cy="178355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F62E8-692E-42EB-991B-D191174F43DE}" type="datetimeFigureOut">
              <a:rPr lang="en-US"/>
              <a:pPr>
                <a:defRPr/>
              </a:pPr>
              <a:t>5/18/2021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B3F8D-2927-41FF-9891-4CAB8834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6750" y="1902461"/>
            <a:ext cx="5889625" cy="538086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78625" y="1902461"/>
            <a:ext cx="5889625" cy="538086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2B61-6D07-4671-A9D3-F7333D3A763C}" type="datetimeFigureOut">
              <a:rPr lang="en-US"/>
              <a:pPr>
                <a:defRPr/>
              </a:pPr>
              <a:t>5/18/2021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D896A-2CEF-41F8-86F2-9075471CE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6750" y="1825079"/>
            <a:ext cx="5891941" cy="76060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6750" y="2585685"/>
            <a:ext cx="5891941" cy="469764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773996" y="1825079"/>
            <a:ext cx="5894255" cy="76060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773996" y="2585685"/>
            <a:ext cx="5894255" cy="469764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758B2-D986-4E9B-BFE6-24A01ACDE30E}" type="datetimeFigureOut">
              <a:rPr lang="en-US"/>
              <a:pPr>
                <a:defRPr/>
              </a:pPr>
              <a:t>5/18/2021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7D00D-66F2-4065-A853-F640DE74C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9C302-F2C7-49F0-A79D-E6B62B809B18}" type="datetimeFigureOut">
              <a:rPr lang="en-US"/>
              <a:pPr>
                <a:defRPr/>
              </a:pPr>
              <a:t>5/18/2021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9D2E-5B99-4677-B6A3-BF471CA5F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2D055-13F5-4376-817D-E58B90F8C33E}" type="datetimeFigureOut">
              <a:rPr lang="en-US"/>
              <a:pPr>
                <a:defRPr/>
              </a:pPr>
              <a:t>5/18/2021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AC9C9-8A98-4AD8-9117-56D3F5E4E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1" y="324626"/>
            <a:ext cx="4387123" cy="1381548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3615" y="324627"/>
            <a:ext cx="7454635" cy="6958701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6751" y="1706175"/>
            <a:ext cx="4387123" cy="5577153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B1859-117C-46DD-8FDA-61804CDEC090}" type="datetimeFigureOut">
              <a:rPr lang="en-US"/>
              <a:pPr>
                <a:defRPr/>
              </a:pPr>
              <a:t>5/18/2021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7FD22-5F6C-42AE-B433-28CF6B784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3753" y="5707380"/>
            <a:ext cx="8001000" cy="67378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613753" y="728521"/>
            <a:ext cx="8001000" cy="489204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13753" y="6381169"/>
            <a:ext cx="8001000" cy="956891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B6265-F850-4373-883C-306CCC608A8A}" type="datetimeFigureOut">
              <a:rPr lang="en-US"/>
              <a:pPr>
                <a:defRPr/>
              </a:pPr>
              <a:t>5/18/2021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AC745-C98D-4497-A4B3-FEF7A048E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66750" y="327025"/>
            <a:ext cx="120015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786" tIns="61393" rIns="122786" bIns="613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66750" y="1901825"/>
            <a:ext cx="120015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786" tIns="61393" rIns="122786" bIns="613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6750" y="7556500"/>
            <a:ext cx="3111500" cy="434975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4BF1D5-91E5-4502-B70C-BBD6647F0D7B}" type="datetimeFigureOut">
              <a:rPr lang="en-US"/>
              <a:pPr>
                <a:defRPr/>
              </a:pPr>
              <a:t>5/18/2021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56125" y="7556500"/>
            <a:ext cx="4222750" cy="434975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56750" y="7556500"/>
            <a:ext cx="3111500" cy="434975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D15750-81CE-456E-B75E-EB80D5839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</p:sldLayoutIdLst>
  <p:txStyles>
    <p:titleStyle>
      <a:lvl1pPr algn="ctr" defTabSz="1227138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27138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defTabSz="1227138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defTabSz="1227138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defTabSz="1227138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457200" algn="ctr" defTabSz="1227138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914400" algn="ctr" defTabSz="1227138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371600" algn="ctr" defTabSz="1227138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1828800" algn="ctr" defTabSz="1227138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60375" indent="-460375" algn="l" defTabSz="122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6950" indent="-382588" algn="l" defTabSz="122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3525" indent="-306388" algn="l" defTabSz="122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7888" indent="-306388" algn="l" defTabSz="122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250" indent="-306388" algn="l" defTabSz="122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1988" y="952500"/>
            <a:ext cx="693102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 сполучна лінія 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144588" y="6362700"/>
            <a:ext cx="3617912" cy="0"/>
          </a:xfrm>
          <a:prstGeom prst="line">
            <a:avLst/>
          </a:prstGeom>
          <a:ln w="38100">
            <a:solidFill>
              <a:srgbClr val="FFDE5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339" name="Google Shape;571;p30"/>
          <p:cNvSpPr txBox="1">
            <a:spLocks/>
          </p:cNvSpPr>
          <p:nvPr/>
        </p:nvSpPr>
        <p:spPr bwMode="auto">
          <a:xfrm>
            <a:off x="876300" y="4762500"/>
            <a:ext cx="1055846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0" tIns="121900" rIns="121900" bIns="121900" anchor="ctr"/>
          <a:lstStyle/>
          <a:p>
            <a:pPr algn="ctr">
              <a:lnSpc>
                <a:spcPct val="90000"/>
              </a:lnSpc>
            </a:pPr>
            <a:r>
              <a:rPr lang="uk-UA" sz="3200" b="1">
                <a:latin typeface="Calibri" pitchFamily="34" charset="0"/>
                <a:cs typeface="Lucida Sans Unicode" pitchFamily="34" charset="0"/>
              </a:rPr>
              <a:t>Інформація про кількісний та якісний склад державних службовців </a:t>
            </a:r>
          </a:p>
        </p:txBody>
      </p:sp>
      <p:sp>
        <p:nvSpPr>
          <p:cNvPr id="14340" name="Google Shape;571;p30"/>
          <p:cNvSpPr txBox="1">
            <a:spLocks/>
          </p:cNvSpPr>
          <p:nvPr/>
        </p:nvSpPr>
        <p:spPr bwMode="auto">
          <a:xfrm>
            <a:off x="876300" y="6137275"/>
            <a:ext cx="1055846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0" tIns="121900" rIns="121900" bIns="121900" anchor="ctr"/>
          <a:lstStyle/>
          <a:p>
            <a:pPr>
              <a:lnSpc>
                <a:spcPct val="90000"/>
              </a:lnSpc>
            </a:pPr>
            <a:r>
              <a:rPr lang="uk-UA" sz="3200">
                <a:solidFill>
                  <a:srgbClr val="FFFFFF"/>
                </a:solidFill>
                <a:latin typeface="Calibri" pitchFamily="34" charset="0"/>
                <a:cs typeface="Lucida Sans Unicode" pitchFamily="34" charset="0"/>
              </a:rPr>
              <a:t/>
            </a:r>
            <a:br>
              <a:rPr lang="uk-UA" sz="3200">
                <a:solidFill>
                  <a:srgbClr val="FFFFFF"/>
                </a:solidFill>
                <a:latin typeface="Calibri" pitchFamily="34" charset="0"/>
                <a:cs typeface="Lucida Sans Unicode" pitchFamily="34" charset="0"/>
              </a:rPr>
            </a:br>
            <a:endParaRPr lang="uk-UA" sz="3200">
              <a:solidFill>
                <a:srgbClr val="FFFFFF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14341" name="Прямоугольник 8"/>
          <p:cNvSpPr>
            <a:spLocks noChangeArrowheads="1"/>
          </p:cNvSpPr>
          <p:nvPr/>
        </p:nvSpPr>
        <p:spPr bwMode="auto">
          <a:xfrm>
            <a:off x="1908175" y="5953125"/>
            <a:ext cx="2092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І квартал 2021 року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-1074738"/>
            <a:ext cx="9821862" cy="986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91900" y="85725"/>
            <a:ext cx="17018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Прямокутник 33"/>
          <p:cNvSpPr/>
          <p:nvPr/>
        </p:nvSpPr>
        <p:spPr>
          <a:xfrm>
            <a:off x="1633538" y="23813"/>
            <a:ext cx="8813800" cy="8239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chemeClr val="tx1"/>
                </a:solidFill>
              </a:rPr>
              <a:t>Кількісний та якісний склад працівників ДПС</a:t>
            </a:r>
          </a:p>
        </p:txBody>
      </p:sp>
      <p:grpSp>
        <p:nvGrpSpPr>
          <p:cNvPr id="65" name="组合 62"/>
          <p:cNvGrpSpPr>
            <a:grpSpLocks/>
          </p:cNvGrpSpPr>
          <p:nvPr/>
        </p:nvGrpSpPr>
        <p:grpSpPr bwMode="auto">
          <a:xfrm>
            <a:off x="679450" y="2579688"/>
            <a:ext cx="6272213" cy="935037"/>
            <a:chOff x="1136741" y="2889615"/>
            <a:chExt cx="5799063" cy="1086674"/>
          </a:xfrm>
        </p:grpSpPr>
        <p:sp>
          <p:nvSpPr>
            <p:cNvPr id="15437" name="AutoShape 18"/>
            <p:cNvSpPr>
              <a:spLocks/>
            </p:cNvSpPr>
            <p:nvPr/>
          </p:nvSpPr>
          <p:spPr bwMode="auto">
            <a:xfrm>
              <a:off x="4740363" y="3253049"/>
              <a:ext cx="293678" cy="723240"/>
            </a:xfrm>
            <a:custGeom>
              <a:avLst/>
              <a:gdLst>
                <a:gd name="T0" fmla="*/ 1586990525 w 21600"/>
                <a:gd name="T1" fmla="*/ 2147483647 h 21600"/>
                <a:gd name="T2" fmla="*/ 1444796475 w 21600"/>
                <a:gd name="T3" fmla="*/ 2147483647 h 21600"/>
                <a:gd name="T4" fmla="*/ 1113205852 w 21600"/>
                <a:gd name="T5" fmla="*/ 2147483647 h 21600"/>
                <a:gd name="T6" fmla="*/ 781620669 w 21600"/>
                <a:gd name="T7" fmla="*/ 2147483647 h 21600"/>
                <a:gd name="T8" fmla="*/ 663175371 w 21600"/>
                <a:gd name="T9" fmla="*/ 2147483647 h 21600"/>
                <a:gd name="T10" fmla="*/ 781620669 w 21600"/>
                <a:gd name="T11" fmla="*/ 2125736060 h 21600"/>
                <a:gd name="T12" fmla="*/ 1113205852 w 21600"/>
                <a:gd name="T13" fmla="*/ 0 h 21600"/>
                <a:gd name="T14" fmla="*/ 1444796475 w 21600"/>
                <a:gd name="T15" fmla="*/ 2125736060 h 21600"/>
                <a:gd name="T16" fmla="*/ 1586990525 w 21600"/>
                <a:gd name="T17" fmla="*/ 2147483647 h 21600"/>
                <a:gd name="T18" fmla="*/ 2147483647 w 21600"/>
                <a:gd name="T19" fmla="*/ 2147483647 h 21600"/>
                <a:gd name="T20" fmla="*/ 2037025575 w 21600"/>
                <a:gd name="T21" fmla="*/ 2147483647 h 21600"/>
                <a:gd name="T22" fmla="*/ 1823780183 w 21600"/>
                <a:gd name="T23" fmla="*/ 2147483647 h 21600"/>
                <a:gd name="T24" fmla="*/ 1823780183 w 21600"/>
                <a:gd name="T25" fmla="*/ 2147483647 h 21600"/>
                <a:gd name="T26" fmla="*/ 1729084507 w 21600"/>
                <a:gd name="T27" fmla="*/ 2147483647 h 21600"/>
                <a:gd name="T28" fmla="*/ 1729084507 w 21600"/>
                <a:gd name="T29" fmla="*/ 2147483647 h 21600"/>
                <a:gd name="T30" fmla="*/ 1444796475 w 21600"/>
                <a:gd name="T31" fmla="*/ 2147483647 h 21600"/>
                <a:gd name="T32" fmla="*/ 1184253279 w 21600"/>
                <a:gd name="T33" fmla="*/ 2147483647 h 21600"/>
                <a:gd name="T34" fmla="*/ 1184253279 w 21600"/>
                <a:gd name="T35" fmla="*/ 2147483647 h 21600"/>
                <a:gd name="T36" fmla="*/ 1065912835 w 21600"/>
                <a:gd name="T37" fmla="*/ 2147483647 h 21600"/>
                <a:gd name="T38" fmla="*/ 1065912835 w 21600"/>
                <a:gd name="T39" fmla="*/ 2147483647 h 21600"/>
                <a:gd name="T40" fmla="*/ 781620669 w 21600"/>
                <a:gd name="T41" fmla="*/ 2147483647 h 21600"/>
                <a:gd name="T42" fmla="*/ 521081824 w 21600"/>
                <a:gd name="T43" fmla="*/ 2147483647 h 21600"/>
                <a:gd name="T44" fmla="*/ 521081824 w 21600"/>
                <a:gd name="T45" fmla="*/ 2147483647 h 21600"/>
                <a:gd name="T46" fmla="*/ 426386474 w 21600"/>
                <a:gd name="T47" fmla="*/ 2147483647 h 21600"/>
                <a:gd name="T48" fmla="*/ 426386474 w 21600"/>
                <a:gd name="T49" fmla="*/ 2147483647 h 21600"/>
                <a:gd name="T50" fmla="*/ 213140702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68480130 w 21600"/>
                <a:gd name="T57" fmla="*/ 2147483647 h 21600"/>
                <a:gd name="T58" fmla="*/ 1681686200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38" name="AutoShape 19"/>
            <p:cNvSpPr>
              <a:spLocks/>
            </p:cNvSpPr>
            <p:nvPr/>
          </p:nvSpPr>
          <p:spPr bwMode="auto">
            <a:xfrm>
              <a:off x="2867174" y="3253049"/>
              <a:ext cx="293678" cy="723240"/>
            </a:xfrm>
            <a:custGeom>
              <a:avLst/>
              <a:gdLst>
                <a:gd name="T0" fmla="*/ 1603748873 w 21600"/>
                <a:gd name="T1" fmla="*/ 2147483647 h 21600"/>
                <a:gd name="T2" fmla="*/ 1462240506 w 21600"/>
                <a:gd name="T3" fmla="*/ 2147483647 h 21600"/>
                <a:gd name="T4" fmla="*/ 1132058668 w 21600"/>
                <a:gd name="T5" fmla="*/ 2147483647 h 21600"/>
                <a:gd name="T6" fmla="*/ 801876612 w 21600"/>
                <a:gd name="T7" fmla="*/ 2147483647 h 21600"/>
                <a:gd name="T8" fmla="*/ 660368245 w 21600"/>
                <a:gd name="T9" fmla="*/ 2147483647 h 21600"/>
                <a:gd name="T10" fmla="*/ 801876612 w 21600"/>
                <a:gd name="T11" fmla="*/ 2125736060 h 21600"/>
                <a:gd name="T12" fmla="*/ 1132058668 w 21600"/>
                <a:gd name="T13" fmla="*/ 0 h 21600"/>
                <a:gd name="T14" fmla="*/ 1462240506 w 21600"/>
                <a:gd name="T15" fmla="*/ 2125736060 h 21600"/>
                <a:gd name="T16" fmla="*/ 1603748873 w 21600"/>
                <a:gd name="T17" fmla="*/ 2147483647 h 21600"/>
                <a:gd name="T18" fmla="*/ 2147483647 w 21600"/>
                <a:gd name="T19" fmla="*/ 2147483647 h 21600"/>
                <a:gd name="T20" fmla="*/ 2051858266 w 21600"/>
                <a:gd name="T21" fmla="*/ 2147483647 h 21600"/>
                <a:gd name="T22" fmla="*/ 1839593976 w 21600"/>
                <a:gd name="T23" fmla="*/ 2147483647 h 21600"/>
                <a:gd name="T24" fmla="*/ 1839593976 w 21600"/>
                <a:gd name="T25" fmla="*/ 2147483647 h 21600"/>
                <a:gd name="T26" fmla="*/ 1721670772 w 21600"/>
                <a:gd name="T27" fmla="*/ 2147483647 h 21600"/>
                <a:gd name="T28" fmla="*/ 1721670772 w 21600"/>
                <a:gd name="T29" fmla="*/ 2147483647 h 21600"/>
                <a:gd name="T30" fmla="*/ 1462240506 w 21600"/>
                <a:gd name="T31" fmla="*/ 2147483647 h 21600"/>
                <a:gd name="T32" fmla="*/ 1202810241 w 21600"/>
                <a:gd name="T33" fmla="*/ 2147483647 h 21600"/>
                <a:gd name="T34" fmla="*/ 1202810241 w 21600"/>
                <a:gd name="T35" fmla="*/ 2147483647 h 21600"/>
                <a:gd name="T36" fmla="*/ 1061306225 w 21600"/>
                <a:gd name="T37" fmla="*/ 2147483647 h 21600"/>
                <a:gd name="T38" fmla="*/ 1061306225 w 21600"/>
                <a:gd name="T39" fmla="*/ 2147483647 h 21600"/>
                <a:gd name="T40" fmla="*/ 801876612 w 21600"/>
                <a:gd name="T41" fmla="*/ 2147483647 h 21600"/>
                <a:gd name="T42" fmla="*/ 542445911 w 21600"/>
                <a:gd name="T43" fmla="*/ 2147483647 h 21600"/>
                <a:gd name="T44" fmla="*/ 542445911 w 21600"/>
                <a:gd name="T45" fmla="*/ 2147483647 h 21600"/>
                <a:gd name="T46" fmla="*/ 448104499 w 21600"/>
                <a:gd name="T47" fmla="*/ 2147483647 h 21600"/>
                <a:gd name="T48" fmla="*/ 448104499 w 21600"/>
                <a:gd name="T49" fmla="*/ 2147483647 h 21600"/>
                <a:gd name="T50" fmla="*/ 212259668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89612321 w 21600"/>
                <a:gd name="T57" fmla="*/ 2147483647 h 21600"/>
                <a:gd name="T58" fmla="*/ 167450479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675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275" y="6369"/>
                    <a:pt x="4275" y="6369"/>
                    <a:pt x="4275" y="6369"/>
                  </a:cubicBezTo>
                  <a:cubicBezTo>
                    <a:pt x="4275" y="12369"/>
                    <a:pt x="4275" y="12369"/>
                    <a:pt x="4275" y="12369"/>
                  </a:cubicBezTo>
                  <a:cubicBezTo>
                    <a:pt x="4275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39" name="AutoShape 20"/>
            <p:cNvSpPr>
              <a:spLocks/>
            </p:cNvSpPr>
            <p:nvPr/>
          </p:nvSpPr>
          <p:spPr bwMode="auto">
            <a:xfrm>
              <a:off x="2247509" y="3252982"/>
              <a:ext cx="292594" cy="72330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0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2147483647 w 21600"/>
                <a:gd name="T31" fmla="*/ 2147483647 h 21600"/>
                <a:gd name="T32" fmla="*/ 2147483647 w 21600"/>
                <a:gd name="T33" fmla="*/ 2147483647 h 21600"/>
                <a:gd name="T34" fmla="*/ 2147483647 w 21600"/>
                <a:gd name="T35" fmla="*/ 2147483647 h 21600"/>
                <a:gd name="T36" fmla="*/ 2147483647 w 21600"/>
                <a:gd name="T37" fmla="*/ 2147483647 h 21600"/>
                <a:gd name="T38" fmla="*/ 2147483647 w 21600"/>
                <a:gd name="T39" fmla="*/ 2147483647 h 21600"/>
                <a:gd name="T40" fmla="*/ 2147483647 w 21600"/>
                <a:gd name="T41" fmla="*/ 2147483647 h 21600"/>
                <a:gd name="T42" fmla="*/ 2147483647 w 21600"/>
                <a:gd name="T43" fmla="*/ 2147483647 h 21600"/>
                <a:gd name="T44" fmla="*/ 2147483647 w 21600"/>
                <a:gd name="T45" fmla="*/ 2147483647 h 21600"/>
                <a:gd name="T46" fmla="*/ 2147483647 w 21600"/>
                <a:gd name="T47" fmla="*/ 2147483647 h 21600"/>
                <a:gd name="T48" fmla="*/ 2147483647 w 21600"/>
                <a:gd name="T49" fmla="*/ 2147483647 h 21600"/>
                <a:gd name="T50" fmla="*/ 2147483647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2147483647 w 21600"/>
                <a:gd name="T57" fmla="*/ 2147483647 h 21600"/>
                <a:gd name="T58" fmla="*/ 214748364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40" name="AutoShape 21"/>
            <p:cNvSpPr>
              <a:spLocks/>
            </p:cNvSpPr>
            <p:nvPr/>
          </p:nvSpPr>
          <p:spPr bwMode="auto">
            <a:xfrm>
              <a:off x="5365817" y="3253049"/>
              <a:ext cx="295265" cy="723240"/>
            </a:xfrm>
            <a:custGeom>
              <a:avLst/>
              <a:gdLst>
                <a:gd name="T0" fmla="*/ 1624112200 w 21600"/>
                <a:gd name="T1" fmla="*/ 2147483647 h 21600"/>
                <a:gd name="T2" fmla="*/ 1478589913 w 21600"/>
                <a:gd name="T3" fmla="*/ 2147483647 h 21600"/>
                <a:gd name="T4" fmla="*/ 1139242628 w 21600"/>
                <a:gd name="T5" fmla="*/ 2147483647 h 21600"/>
                <a:gd name="T6" fmla="*/ 799900372 w 21600"/>
                <a:gd name="T7" fmla="*/ 2147483647 h 21600"/>
                <a:gd name="T8" fmla="*/ 654484818 w 21600"/>
                <a:gd name="T9" fmla="*/ 2147483647 h 21600"/>
                <a:gd name="T10" fmla="*/ 799900372 w 21600"/>
                <a:gd name="T11" fmla="*/ 2125736060 h 21600"/>
                <a:gd name="T12" fmla="*/ 1139242628 w 21600"/>
                <a:gd name="T13" fmla="*/ 0 h 21600"/>
                <a:gd name="T14" fmla="*/ 1478589913 w 21600"/>
                <a:gd name="T15" fmla="*/ 2125736060 h 21600"/>
                <a:gd name="T16" fmla="*/ 1624112200 w 21600"/>
                <a:gd name="T17" fmla="*/ 2147483647 h 21600"/>
                <a:gd name="T18" fmla="*/ 2147483647 w 21600"/>
                <a:gd name="T19" fmla="*/ 2147483647 h 21600"/>
                <a:gd name="T20" fmla="*/ 2084669005 w 21600"/>
                <a:gd name="T21" fmla="*/ 2147483647 h 21600"/>
                <a:gd name="T22" fmla="*/ 1866438941 w 21600"/>
                <a:gd name="T23" fmla="*/ 2147483647 h 21600"/>
                <a:gd name="T24" fmla="*/ 1866438941 w 21600"/>
                <a:gd name="T25" fmla="*/ 2147483647 h 21600"/>
                <a:gd name="T26" fmla="*/ 1769527754 w 21600"/>
                <a:gd name="T27" fmla="*/ 2147483647 h 21600"/>
                <a:gd name="T28" fmla="*/ 1769527754 w 21600"/>
                <a:gd name="T29" fmla="*/ 2147483647 h 21600"/>
                <a:gd name="T30" fmla="*/ 1478589913 w 21600"/>
                <a:gd name="T31" fmla="*/ 2147483647 h 21600"/>
                <a:gd name="T32" fmla="*/ 1211954779 w 21600"/>
                <a:gd name="T33" fmla="*/ 2147483647 h 21600"/>
                <a:gd name="T34" fmla="*/ 1211954779 w 21600"/>
                <a:gd name="T35" fmla="*/ 2147483647 h 21600"/>
                <a:gd name="T36" fmla="*/ 1066535725 w 21600"/>
                <a:gd name="T37" fmla="*/ 2147483647 h 21600"/>
                <a:gd name="T38" fmla="*/ 1066535725 w 21600"/>
                <a:gd name="T39" fmla="*/ 2147483647 h 21600"/>
                <a:gd name="T40" fmla="*/ 799900372 w 21600"/>
                <a:gd name="T41" fmla="*/ 2147483647 h 21600"/>
                <a:gd name="T42" fmla="*/ 533270050 w 21600"/>
                <a:gd name="T43" fmla="*/ 2147483647 h 21600"/>
                <a:gd name="T44" fmla="*/ 533270050 w 21600"/>
                <a:gd name="T45" fmla="*/ 2147483647 h 21600"/>
                <a:gd name="T46" fmla="*/ 436357660 w 21600"/>
                <a:gd name="T47" fmla="*/ 2147483647 h 21600"/>
                <a:gd name="T48" fmla="*/ 436357660 w 21600"/>
                <a:gd name="T49" fmla="*/ 2147483647 h 21600"/>
                <a:gd name="T50" fmla="*/ 218127432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81777479 w 21600"/>
                <a:gd name="T57" fmla="*/ 2147483647 h 21600"/>
                <a:gd name="T58" fmla="*/ 1721021200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004" y="12277"/>
                    <a:pt x="10004" y="12277"/>
                    <a:pt x="10004" y="12277"/>
                  </a:cubicBezTo>
                  <a:cubicBezTo>
                    <a:pt x="10004" y="20677"/>
                    <a:pt x="10004" y="20677"/>
                    <a:pt x="10004" y="20677"/>
                  </a:cubicBezTo>
                  <a:cubicBezTo>
                    <a:pt x="10004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41" name="AutoShape 22"/>
            <p:cNvSpPr>
              <a:spLocks/>
            </p:cNvSpPr>
            <p:nvPr/>
          </p:nvSpPr>
          <p:spPr bwMode="auto">
            <a:xfrm>
              <a:off x="3491042" y="3253049"/>
              <a:ext cx="296852" cy="723240"/>
            </a:xfrm>
            <a:custGeom>
              <a:avLst/>
              <a:gdLst>
                <a:gd name="T0" fmla="*/ 1679311387 w 21600"/>
                <a:gd name="T1" fmla="*/ 2147483647 h 21600"/>
                <a:gd name="T2" fmla="*/ 1531135236 w 21600"/>
                <a:gd name="T3" fmla="*/ 2147483647 h 21600"/>
                <a:gd name="T4" fmla="*/ 1185396454 w 21600"/>
                <a:gd name="T5" fmla="*/ 2147483647 h 21600"/>
                <a:gd name="T6" fmla="*/ 839657892 w 21600"/>
                <a:gd name="T7" fmla="*/ 2147483647 h 21600"/>
                <a:gd name="T8" fmla="*/ 691481741 w 21600"/>
                <a:gd name="T9" fmla="*/ 2147483647 h 21600"/>
                <a:gd name="T10" fmla="*/ 839657892 w 21600"/>
                <a:gd name="T11" fmla="*/ 2125736060 h 21600"/>
                <a:gd name="T12" fmla="*/ 1185396454 w 21600"/>
                <a:gd name="T13" fmla="*/ 0 h 21600"/>
                <a:gd name="T14" fmla="*/ 1531135236 w 21600"/>
                <a:gd name="T15" fmla="*/ 2125736060 h 21600"/>
                <a:gd name="T16" fmla="*/ 167931138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1926271492 w 21600"/>
                <a:gd name="T23" fmla="*/ 2147483647 h 21600"/>
                <a:gd name="T24" fmla="*/ 1926271492 w 21600"/>
                <a:gd name="T25" fmla="*/ 2147483647 h 21600"/>
                <a:gd name="T26" fmla="*/ 1802791219 w 21600"/>
                <a:gd name="T27" fmla="*/ 2147483647 h 21600"/>
                <a:gd name="T28" fmla="*/ 1802791219 w 21600"/>
                <a:gd name="T29" fmla="*/ 2147483647 h 21600"/>
                <a:gd name="T30" fmla="*/ 1531135236 w 21600"/>
                <a:gd name="T31" fmla="*/ 2147483647 h 21600"/>
                <a:gd name="T32" fmla="*/ 1259483650 w 21600"/>
                <a:gd name="T33" fmla="*/ 2147483647 h 21600"/>
                <a:gd name="T34" fmla="*/ 1259483650 w 21600"/>
                <a:gd name="T35" fmla="*/ 2147483647 h 21600"/>
                <a:gd name="T36" fmla="*/ 1111308378 w 21600"/>
                <a:gd name="T37" fmla="*/ 2147483647 h 21600"/>
                <a:gd name="T38" fmla="*/ 1111308378 w 21600"/>
                <a:gd name="T39" fmla="*/ 2147483647 h 21600"/>
                <a:gd name="T40" fmla="*/ 839657892 w 21600"/>
                <a:gd name="T41" fmla="*/ 2147483647 h 21600"/>
                <a:gd name="T42" fmla="*/ 568002348 w 21600"/>
                <a:gd name="T43" fmla="*/ 2147483647 h 21600"/>
                <a:gd name="T44" fmla="*/ 568002348 w 21600"/>
                <a:gd name="T45" fmla="*/ 2147483647 h 21600"/>
                <a:gd name="T46" fmla="*/ 444522626 w 21600"/>
                <a:gd name="T47" fmla="*/ 2147483647 h 21600"/>
                <a:gd name="T48" fmla="*/ 444522626 w 21600"/>
                <a:gd name="T49" fmla="*/ 2147483647 h 21600"/>
                <a:gd name="T50" fmla="*/ 222263622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17394106 w 21600"/>
                <a:gd name="T57" fmla="*/ 2147483647 h 21600"/>
                <a:gd name="T58" fmla="*/ 1753397703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42" name="AutoShape 23"/>
            <p:cNvSpPr>
              <a:spLocks/>
            </p:cNvSpPr>
            <p:nvPr/>
          </p:nvSpPr>
          <p:spPr bwMode="auto">
            <a:xfrm>
              <a:off x="4114908" y="3253049"/>
              <a:ext cx="295265" cy="723240"/>
            </a:xfrm>
            <a:custGeom>
              <a:avLst/>
              <a:gdLst>
                <a:gd name="T0" fmla="*/ 1624112200 w 21600"/>
                <a:gd name="T1" fmla="*/ 2147483647 h 21600"/>
                <a:gd name="T2" fmla="*/ 1478589913 w 21600"/>
                <a:gd name="T3" fmla="*/ 2147483647 h 21600"/>
                <a:gd name="T4" fmla="*/ 1139242628 w 21600"/>
                <a:gd name="T5" fmla="*/ 2147483647 h 21600"/>
                <a:gd name="T6" fmla="*/ 799900372 w 21600"/>
                <a:gd name="T7" fmla="*/ 2147483647 h 21600"/>
                <a:gd name="T8" fmla="*/ 678685167 w 21600"/>
                <a:gd name="T9" fmla="*/ 2147483647 h 21600"/>
                <a:gd name="T10" fmla="*/ 799900372 w 21600"/>
                <a:gd name="T11" fmla="*/ 2125736060 h 21600"/>
                <a:gd name="T12" fmla="*/ 1139242628 w 21600"/>
                <a:gd name="T13" fmla="*/ 0 h 21600"/>
                <a:gd name="T14" fmla="*/ 1478589913 w 21600"/>
                <a:gd name="T15" fmla="*/ 2125736060 h 21600"/>
                <a:gd name="T16" fmla="*/ 1624112200 w 21600"/>
                <a:gd name="T17" fmla="*/ 2147483647 h 21600"/>
                <a:gd name="T18" fmla="*/ 2147483647 w 21600"/>
                <a:gd name="T19" fmla="*/ 2147483647 h 21600"/>
                <a:gd name="T20" fmla="*/ 2084669005 w 21600"/>
                <a:gd name="T21" fmla="*/ 2147483647 h 21600"/>
                <a:gd name="T22" fmla="*/ 1866438941 w 21600"/>
                <a:gd name="T23" fmla="*/ 2147483647 h 21600"/>
                <a:gd name="T24" fmla="*/ 1866438941 w 21600"/>
                <a:gd name="T25" fmla="*/ 2147483647 h 21600"/>
                <a:gd name="T26" fmla="*/ 1769527754 w 21600"/>
                <a:gd name="T27" fmla="*/ 2147483647 h 21600"/>
                <a:gd name="T28" fmla="*/ 1769527754 w 21600"/>
                <a:gd name="T29" fmla="*/ 2147483647 h 21600"/>
                <a:gd name="T30" fmla="*/ 1502896994 w 21600"/>
                <a:gd name="T31" fmla="*/ 2147483647 h 21600"/>
                <a:gd name="T32" fmla="*/ 1211954779 w 21600"/>
                <a:gd name="T33" fmla="*/ 2147483647 h 21600"/>
                <a:gd name="T34" fmla="*/ 1211954779 w 21600"/>
                <a:gd name="T35" fmla="*/ 2147483647 h 21600"/>
                <a:gd name="T36" fmla="*/ 1090841931 w 21600"/>
                <a:gd name="T37" fmla="*/ 2147483647 h 21600"/>
                <a:gd name="T38" fmla="*/ 1090841931 w 21600"/>
                <a:gd name="T39" fmla="*/ 2147483647 h 21600"/>
                <a:gd name="T40" fmla="*/ 799900372 w 21600"/>
                <a:gd name="T41" fmla="*/ 2147483647 h 21600"/>
                <a:gd name="T42" fmla="*/ 533270050 w 21600"/>
                <a:gd name="T43" fmla="*/ 2147483647 h 21600"/>
                <a:gd name="T44" fmla="*/ 533270050 w 21600"/>
                <a:gd name="T45" fmla="*/ 2147483647 h 21600"/>
                <a:gd name="T46" fmla="*/ 436357660 w 21600"/>
                <a:gd name="T47" fmla="*/ 2147483647 h 21600"/>
                <a:gd name="T48" fmla="*/ 436357660 w 21600"/>
                <a:gd name="T49" fmla="*/ 2147483647 h 21600"/>
                <a:gd name="T50" fmla="*/ 218127432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81777479 w 21600"/>
                <a:gd name="T57" fmla="*/ 2147483647 h 21600"/>
                <a:gd name="T58" fmla="*/ 1721021200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43" name="AutoShape 24"/>
            <p:cNvSpPr>
              <a:spLocks/>
            </p:cNvSpPr>
            <p:nvPr/>
          </p:nvSpPr>
          <p:spPr bwMode="auto">
            <a:xfrm>
              <a:off x="5056266" y="3253049"/>
              <a:ext cx="298440" cy="723240"/>
            </a:xfrm>
            <a:custGeom>
              <a:avLst/>
              <a:gdLst>
                <a:gd name="T0" fmla="*/ 1672365634 w 21600"/>
                <a:gd name="T1" fmla="*/ 2147483647 h 21600"/>
                <a:gd name="T2" fmla="*/ 1547560281 w 21600"/>
                <a:gd name="T3" fmla="*/ 2147483647 h 21600"/>
                <a:gd name="T4" fmla="*/ 1198112369 w 21600"/>
                <a:gd name="T5" fmla="*/ 2147483647 h 21600"/>
                <a:gd name="T6" fmla="*/ 848665121 w 21600"/>
                <a:gd name="T7" fmla="*/ 2147483647 h 21600"/>
                <a:gd name="T8" fmla="*/ 698899582 w 21600"/>
                <a:gd name="T9" fmla="*/ 2147483647 h 21600"/>
                <a:gd name="T10" fmla="*/ 848665121 w 21600"/>
                <a:gd name="T11" fmla="*/ 2125736060 h 21600"/>
                <a:gd name="T12" fmla="*/ 1198112369 w 21600"/>
                <a:gd name="T13" fmla="*/ 0 h 21600"/>
                <a:gd name="T14" fmla="*/ 1547560281 w 21600"/>
                <a:gd name="T15" fmla="*/ 2125736060 h 21600"/>
                <a:gd name="T16" fmla="*/ 1672365634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1921973243 w 21600"/>
                <a:gd name="T23" fmla="*/ 2147483647 h 21600"/>
                <a:gd name="T24" fmla="*/ 1921973243 w 21600"/>
                <a:gd name="T25" fmla="*/ 2147483647 h 21600"/>
                <a:gd name="T26" fmla="*/ 1822130288 w 21600"/>
                <a:gd name="T27" fmla="*/ 2147483647 h 21600"/>
                <a:gd name="T28" fmla="*/ 1822130288 w 21600"/>
                <a:gd name="T29" fmla="*/ 2147483647 h 21600"/>
                <a:gd name="T30" fmla="*/ 1547560281 w 21600"/>
                <a:gd name="T31" fmla="*/ 2147483647 h 21600"/>
                <a:gd name="T32" fmla="*/ 1272994696 w 21600"/>
                <a:gd name="T33" fmla="*/ 2147483647 h 21600"/>
                <a:gd name="T34" fmla="*/ 1272994696 w 21600"/>
                <a:gd name="T35" fmla="*/ 2147483647 h 21600"/>
                <a:gd name="T36" fmla="*/ 1123230042 w 21600"/>
                <a:gd name="T37" fmla="*/ 2147483647 h 21600"/>
                <a:gd name="T38" fmla="*/ 1123230042 w 21600"/>
                <a:gd name="T39" fmla="*/ 2147483647 h 21600"/>
                <a:gd name="T40" fmla="*/ 848665121 w 21600"/>
                <a:gd name="T41" fmla="*/ 2147483647 h 21600"/>
                <a:gd name="T42" fmla="*/ 574095556 w 21600"/>
                <a:gd name="T43" fmla="*/ 2147483647 h 21600"/>
                <a:gd name="T44" fmla="*/ 574095556 w 21600"/>
                <a:gd name="T45" fmla="*/ 2147483647 h 21600"/>
                <a:gd name="T46" fmla="*/ 449291420 w 21600"/>
                <a:gd name="T47" fmla="*/ 2147483647 h 21600"/>
                <a:gd name="T48" fmla="*/ 449291420 w 21600"/>
                <a:gd name="T49" fmla="*/ 2147483647 h 21600"/>
                <a:gd name="T50" fmla="*/ 224647921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24017255 w 21600"/>
                <a:gd name="T57" fmla="*/ 2147483647 h 21600"/>
                <a:gd name="T58" fmla="*/ 177220814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44" name="AutoShape 25"/>
            <p:cNvSpPr>
              <a:spLocks/>
            </p:cNvSpPr>
            <p:nvPr/>
          </p:nvSpPr>
          <p:spPr bwMode="auto">
            <a:xfrm>
              <a:off x="3184664" y="3253049"/>
              <a:ext cx="292090" cy="723240"/>
            </a:xfrm>
            <a:custGeom>
              <a:avLst/>
              <a:gdLst>
                <a:gd name="T0" fmla="*/ 1560166365 w 21600"/>
                <a:gd name="T1" fmla="*/ 2147483647 h 21600"/>
                <a:gd name="T2" fmla="*/ 1420373440 w 21600"/>
                <a:gd name="T3" fmla="*/ 2147483647 h 21600"/>
                <a:gd name="T4" fmla="*/ 1094392463 w 21600"/>
                <a:gd name="T5" fmla="*/ 2147483647 h 21600"/>
                <a:gd name="T6" fmla="*/ 791758557 w 21600"/>
                <a:gd name="T7" fmla="*/ 2147483647 h 21600"/>
                <a:gd name="T8" fmla="*/ 651966064 w 21600"/>
                <a:gd name="T9" fmla="*/ 2147483647 h 21600"/>
                <a:gd name="T10" fmla="*/ 768406943 w 21600"/>
                <a:gd name="T11" fmla="*/ 2125736060 h 21600"/>
                <a:gd name="T12" fmla="*/ 1094392463 w 21600"/>
                <a:gd name="T13" fmla="*/ 0 h 21600"/>
                <a:gd name="T14" fmla="*/ 1420373440 w 21600"/>
                <a:gd name="T15" fmla="*/ 2125736060 h 21600"/>
                <a:gd name="T16" fmla="*/ 1560166365 w 21600"/>
                <a:gd name="T17" fmla="*/ 2147483647 h 21600"/>
                <a:gd name="T18" fmla="*/ 2147483647 w 21600"/>
                <a:gd name="T19" fmla="*/ 2147483647 h 21600"/>
                <a:gd name="T20" fmla="*/ 2002591683 w 21600"/>
                <a:gd name="T21" fmla="*/ 2147483647 h 21600"/>
                <a:gd name="T22" fmla="*/ 1792953789 w 21600"/>
                <a:gd name="T23" fmla="*/ 2147483647 h 21600"/>
                <a:gd name="T24" fmla="*/ 1792953789 w 21600"/>
                <a:gd name="T25" fmla="*/ 2147483647 h 21600"/>
                <a:gd name="T26" fmla="*/ 1699858898 w 21600"/>
                <a:gd name="T27" fmla="*/ 2147483647 h 21600"/>
                <a:gd name="T28" fmla="*/ 1699858898 w 21600"/>
                <a:gd name="T29" fmla="*/ 2147483647 h 21600"/>
                <a:gd name="T30" fmla="*/ 1443725054 w 21600"/>
                <a:gd name="T31" fmla="*/ 2147483647 h 21600"/>
                <a:gd name="T32" fmla="*/ 1187586016 w 21600"/>
                <a:gd name="T33" fmla="*/ 2147483647 h 21600"/>
                <a:gd name="T34" fmla="*/ 1187586016 w 21600"/>
                <a:gd name="T35" fmla="*/ 2147483647 h 21600"/>
                <a:gd name="T36" fmla="*/ 1047893483 w 21600"/>
                <a:gd name="T37" fmla="*/ 2147483647 h 21600"/>
                <a:gd name="T38" fmla="*/ 1047893483 w 21600"/>
                <a:gd name="T39" fmla="*/ 2147483647 h 21600"/>
                <a:gd name="T40" fmla="*/ 791758557 w 21600"/>
                <a:gd name="T41" fmla="*/ 2147483647 h 21600"/>
                <a:gd name="T42" fmla="*/ 512273099 w 21600"/>
                <a:gd name="T43" fmla="*/ 2147483647 h 21600"/>
                <a:gd name="T44" fmla="*/ 512273099 w 21600"/>
                <a:gd name="T45" fmla="*/ 2147483647 h 21600"/>
                <a:gd name="T46" fmla="*/ 419178965 w 21600"/>
                <a:gd name="T47" fmla="*/ 2147483647 h 21600"/>
                <a:gd name="T48" fmla="*/ 419178965 w 21600"/>
                <a:gd name="T49" fmla="*/ 2147483647 h 21600"/>
                <a:gd name="T50" fmla="*/ 209539719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82119798 w 21600"/>
                <a:gd name="T57" fmla="*/ 2147483647 h 21600"/>
                <a:gd name="T58" fmla="*/ 1653259526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731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596" y="21323"/>
                    <a:pt x="11596" y="20677"/>
                  </a:cubicBezTo>
                  <a:cubicBezTo>
                    <a:pt x="11596" y="12277"/>
                    <a:pt x="11596" y="12277"/>
                    <a:pt x="11596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731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45" name="AutoShape 26"/>
            <p:cNvSpPr>
              <a:spLocks/>
            </p:cNvSpPr>
            <p:nvPr/>
          </p:nvSpPr>
          <p:spPr bwMode="auto">
            <a:xfrm>
              <a:off x="2562821" y="3252982"/>
              <a:ext cx="297137" cy="72330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0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2147483647 w 21600"/>
                <a:gd name="T31" fmla="*/ 2147483647 h 21600"/>
                <a:gd name="T32" fmla="*/ 2147483647 w 21600"/>
                <a:gd name="T33" fmla="*/ 2147483647 h 21600"/>
                <a:gd name="T34" fmla="*/ 2147483647 w 21600"/>
                <a:gd name="T35" fmla="*/ 2147483647 h 21600"/>
                <a:gd name="T36" fmla="*/ 2147483647 w 21600"/>
                <a:gd name="T37" fmla="*/ 2147483647 h 21600"/>
                <a:gd name="T38" fmla="*/ 2147483647 w 21600"/>
                <a:gd name="T39" fmla="*/ 2147483647 h 21600"/>
                <a:gd name="T40" fmla="*/ 2147483647 w 21600"/>
                <a:gd name="T41" fmla="*/ 2147483647 h 21600"/>
                <a:gd name="T42" fmla="*/ 2147483647 w 21600"/>
                <a:gd name="T43" fmla="*/ 2147483647 h 21600"/>
                <a:gd name="T44" fmla="*/ 2147483647 w 21600"/>
                <a:gd name="T45" fmla="*/ 2147483647 h 21600"/>
                <a:gd name="T46" fmla="*/ 2147483647 w 21600"/>
                <a:gd name="T47" fmla="*/ 2147483647 h 21600"/>
                <a:gd name="T48" fmla="*/ 2147483647 w 21600"/>
                <a:gd name="T49" fmla="*/ 2147483647 h 21600"/>
                <a:gd name="T50" fmla="*/ 2147483647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2147483647 w 21600"/>
                <a:gd name="T57" fmla="*/ 2147483647 h 21600"/>
                <a:gd name="T58" fmla="*/ 214748364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46" name="AutoShape 27"/>
            <p:cNvSpPr>
              <a:spLocks/>
            </p:cNvSpPr>
            <p:nvPr/>
          </p:nvSpPr>
          <p:spPr bwMode="auto">
            <a:xfrm>
              <a:off x="5680132" y="3253049"/>
              <a:ext cx="296853" cy="723240"/>
            </a:xfrm>
            <a:custGeom>
              <a:avLst/>
              <a:gdLst>
                <a:gd name="T0" fmla="*/ 1644557549 w 21600"/>
                <a:gd name="T1" fmla="*/ 2147483647 h 21600"/>
                <a:gd name="T2" fmla="*/ 1497282452 w 21600"/>
                <a:gd name="T3" fmla="*/ 2147483647 h 21600"/>
                <a:gd name="T4" fmla="*/ 1178192419 w 21600"/>
                <a:gd name="T5" fmla="*/ 2147483647 h 21600"/>
                <a:gd name="T6" fmla="*/ 834553092 w 21600"/>
                <a:gd name="T7" fmla="*/ 2147483647 h 21600"/>
                <a:gd name="T8" fmla="*/ 687277555 w 21600"/>
                <a:gd name="T9" fmla="*/ 2147483647 h 21600"/>
                <a:gd name="T10" fmla="*/ 834553092 w 21600"/>
                <a:gd name="T11" fmla="*/ 2125736060 h 21600"/>
                <a:gd name="T12" fmla="*/ 1178192419 w 21600"/>
                <a:gd name="T13" fmla="*/ 0 h 21600"/>
                <a:gd name="T14" fmla="*/ 1497282452 w 21600"/>
                <a:gd name="T15" fmla="*/ 2125736060 h 21600"/>
                <a:gd name="T16" fmla="*/ 1644557549 w 21600"/>
                <a:gd name="T17" fmla="*/ 2147483647 h 21600"/>
                <a:gd name="T18" fmla="*/ 2147483647 w 21600"/>
                <a:gd name="T19" fmla="*/ 2147483647 h 21600"/>
                <a:gd name="T20" fmla="*/ 2110923118 w 21600"/>
                <a:gd name="T21" fmla="*/ 2147483647 h 21600"/>
                <a:gd name="T22" fmla="*/ 1890013552 w 21600"/>
                <a:gd name="T23" fmla="*/ 2147483647 h 21600"/>
                <a:gd name="T24" fmla="*/ 1890013552 w 21600"/>
                <a:gd name="T25" fmla="*/ 2147483647 h 21600"/>
                <a:gd name="T26" fmla="*/ 1791828248 w 21600"/>
                <a:gd name="T27" fmla="*/ 2147483647 h 21600"/>
                <a:gd name="T28" fmla="*/ 1791828248 w 21600"/>
                <a:gd name="T29" fmla="*/ 2147483647 h 21600"/>
                <a:gd name="T30" fmla="*/ 1521825809 w 21600"/>
                <a:gd name="T31" fmla="*/ 2147483647 h 21600"/>
                <a:gd name="T32" fmla="*/ 1251826889 w 21600"/>
                <a:gd name="T33" fmla="*/ 2147483647 h 21600"/>
                <a:gd name="T34" fmla="*/ 1251826889 w 21600"/>
                <a:gd name="T35" fmla="*/ 2147483647 h 21600"/>
                <a:gd name="T36" fmla="*/ 1104551792 w 21600"/>
                <a:gd name="T37" fmla="*/ 2147483647 h 21600"/>
                <a:gd name="T38" fmla="*/ 1104551792 w 21600"/>
                <a:gd name="T39" fmla="*/ 2147483647 h 21600"/>
                <a:gd name="T40" fmla="*/ 834553092 w 21600"/>
                <a:gd name="T41" fmla="*/ 2147483647 h 21600"/>
                <a:gd name="T42" fmla="*/ 564549774 w 21600"/>
                <a:gd name="T43" fmla="*/ 2147483647 h 21600"/>
                <a:gd name="T44" fmla="*/ 564549774 w 21600"/>
                <a:gd name="T45" fmla="*/ 2147483647 h 21600"/>
                <a:gd name="T46" fmla="*/ 441822542 w 21600"/>
                <a:gd name="T47" fmla="*/ 2147483647 h 21600"/>
                <a:gd name="T48" fmla="*/ 441822542 w 21600"/>
                <a:gd name="T49" fmla="*/ 2147483647 h 21600"/>
                <a:gd name="T50" fmla="*/ 220911271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13641766 w 21600"/>
                <a:gd name="T57" fmla="*/ 2147483647 h 21600"/>
                <a:gd name="T58" fmla="*/ 1742738015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350" y="13200"/>
                  </a:cubicBezTo>
                  <a:cubicBezTo>
                    <a:pt x="18000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47" name="AutoShape 28"/>
            <p:cNvSpPr>
              <a:spLocks/>
            </p:cNvSpPr>
            <p:nvPr/>
          </p:nvSpPr>
          <p:spPr bwMode="auto">
            <a:xfrm>
              <a:off x="3808531" y="3253049"/>
              <a:ext cx="295265" cy="723240"/>
            </a:xfrm>
            <a:custGeom>
              <a:avLst/>
              <a:gdLst>
                <a:gd name="T0" fmla="*/ 1624120074 w 21600"/>
                <a:gd name="T1" fmla="*/ 2147483647 h 21600"/>
                <a:gd name="T2" fmla="*/ 1478592538 w 21600"/>
                <a:gd name="T3" fmla="*/ 2147483647 h 21600"/>
                <a:gd name="T4" fmla="*/ 1139249627 w 21600"/>
                <a:gd name="T5" fmla="*/ 2147483647 h 21600"/>
                <a:gd name="T6" fmla="*/ 799906496 w 21600"/>
                <a:gd name="T7" fmla="*/ 2147483647 h 21600"/>
                <a:gd name="T8" fmla="*/ 678686479 w 21600"/>
                <a:gd name="T9" fmla="*/ 2147483647 h 21600"/>
                <a:gd name="T10" fmla="*/ 799906496 w 21600"/>
                <a:gd name="T11" fmla="*/ 2125736060 h 21600"/>
                <a:gd name="T12" fmla="*/ 1139249627 w 21600"/>
                <a:gd name="T13" fmla="*/ 0 h 21600"/>
                <a:gd name="T14" fmla="*/ 1478592538 w 21600"/>
                <a:gd name="T15" fmla="*/ 2125736060 h 21600"/>
                <a:gd name="T16" fmla="*/ 1624120074 w 21600"/>
                <a:gd name="T17" fmla="*/ 2147483647 h 21600"/>
                <a:gd name="T18" fmla="*/ 2147483647 w 21600"/>
                <a:gd name="T19" fmla="*/ 2147483647 h 21600"/>
                <a:gd name="T20" fmla="*/ 2084677754 w 21600"/>
                <a:gd name="T21" fmla="*/ 2147483647 h 21600"/>
                <a:gd name="T22" fmla="*/ 1866449440 w 21600"/>
                <a:gd name="T23" fmla="*/ 2147483647 h 21600"/>
                <a:gd name="T24" fmla="*/ 1866449440 w 21600"/>
                <a:gd name="T25" fmla="*/ 2147483647 h 21600"/>
                <a:gd name="T26" fmla="*/ 1769535628 w 21600"/>
                <a:gd name="T27" fmla="*/ 2147483647 h 21600"/>
                <a:gd name="T28" fmla="*/ 1769535628 w 21600"/>
                <a:gd name="T29" fmla="*/ 2147483647 h 21600"/>
                <a:gd name="T30" fmla="*/ 1502900494 w 21600"/>
                <a:gd name="T31" fmla="*/ 2147483647 h 21600"/>
                <a:gd name="T32" fmla="*/ 1211957404 w 21600"/>
                <a:gd name="T33" fmla="*/ 2147483647 h 21600"/>
                <a:gd name="T34" fmla="*/ 1211957404 w 21600"/>
                <a:gd name="T35" fmla="*/ 2147483647 h 21600"/>
                <a:gd name="T36" fmla="*/ 1090848930 w 21600"/>
                <a:gd name="T37" fmla="*/ 2147483647 h 21600"/>
                <a:gd name="T38" fmla="*/ 1090848930 w 21600"/>
                <a:gd name="T39" fmla="*/ 2147483647 h 21600"/>
                <a:gd name="T40" fmla="*/ 799906496 w 21600"/>
                <a:gd name="T41" fmla="*/ 2147483647 h 21600"/>
                <a:gd name="T42" fmla="*/ 533270925 w 21600"/>
                <a:gd name="T43" fmla="*/ 2147483647 h 21600"/>
                <a:gd name="T44" fmla="*/ 533270925 w 21600"/>
                <a:gd name="T45" fmla="*/ 2147483647 h 21600"/>
                <a:gd name="T46" fmla="*/ 436358535 w 21600"/>
                <a:gd name="T47" fmla="*/ 2147483647 h 21600"/>
                <a:gd name="T48" fmla="*/ 436358535 w 21600"/>
                <a:gd name="T49" fmla="*/ 2147483647 h 21600"/>
                <a:gd name="T50" fmla="*/ 218127979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05978702 w 21600"/>
                <a:gd name="T57" fmla="*/ 2147483647 h 21600"/>
                <a:gd name="T58" fmla="*/ 1721028199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48" name="AutoShape 29"/>
            <p:cNvSpPr>
              <a:spLocks/>
            </p:cNvSpPr>
            <p:nvPr/>
          </p:nvSpPr>
          <p:spPr bwMode="auto">
            <a:xfrm>
              <a:off x="4432398" y="3253049"/>
              <a:ext cx="295265" cy="723240"/>
            </a:xfrm>
            <a:custGeom>
              <a:avLst/>
              <a:gdLst>
                <a:gd name="T0" fmla="*/ 1597286400 w 21600"/>
                <a:gd name="T1" fmla="*/ 2147483647 h 21600"/>
                <a:gd name="T2" fmla="*/ 1478086869 w 21600"/>
                <a:gd name="T3" fmla="*/ 2147483647 h 21600"/>
                <a:gd name="T4" fmla="*/ 1144326433 w 21600"/>
                <a:gd name="T5" fmla="*/ 2147483647 h 21600"/>
                <a:gd name="T6" fmla="*/ 810566653 w 21600"/>
                <a:gd name="T7" fmla="*/ 2147483647 h 21600"/>
                <a:gd name="T8" fmla="*/ 667524591 w 21600"/>
                <a:gd name="T9" fmla="*/ 2147483647 h 21600"/>
                <a:gd name="T10" fmla="*/ 810566653 w 21600"/>
                <a:gd name="T11" fmla="*/ 2125736060 h 21600"/>
                <a:gd name="T12" fmla="*/ 1144326433 w 21600"/>
                <a:gd name="T13" fmla="*/ 0 h 21600"/>
                <a:gd name="T14" fmla="*/ 1478086869 w 21600"/>
                <a:gd name="T15" fmla="*/ 2125736060 h 21600"/>
                <a:gd name="T16" fmla="*/ 1597286400 w 21600"/>
                <a:gd name="T17" fmla="*/ 2147483647 h 21600"/>
                <a:gd name="T18" fmla="*/ 2147483647 w 21600"/>
                <a:gd name="T19" fmla="*/ 2147483647 h 21600"/>
                <a:gd name="T20" fmla="*/ 2074093710 w 21600"/>
                <a:gd name="T21" fmla="*/ 2147483647 h 21600"/>
                <a:gd name="T22" fmla="*/ 1859529305 w 21600"/>
                <a:gd name="T23" fmla="*/ 2147483647 h 21600"/>
                <a:gd name="T24" fmla="*/ 1859529305 w 21600"/>
                <a:gd name="T25" fmla="*/ 2147483647 h 21600"/>
                <a:gd name="T26" fmla="*/ 1740328462 w 21600"/>
                <a:gd name="T27" fmla="*/ 2147483647 h 21600"/>
                <a:gd name="T28" fmla="*/ 1740328462 w 21600"/>
                <a:gd name="T29" fmla="*/ 2147483647 h 21600"/>
                <a:gd name="T30" fmla="*/ 1478086869 w 21600"/>
                <a:gd name="T31" fmla="*/ 2147483647 h 21600"/>
                <a:gd name="T32" fmla="*/ 1215844402 w 21600"/>
                <a:gd name="T33" fmla="*/ 2147483647 h 21600"/>
                <a:gd name="T34" fmla="*/ 1215844402 w 21600"/>
                <a:gd name="T35" fmla="*/ 2147483647 h 21600"/>
                <a:gd name="T36" fmla="*/ 1072807589 w 21600"/>
                <a:gd name="T37" fmla="*/ 2147483647 h 21600"/>
                <a:gd name="T38" fmla="*/ 1072807589 w 21600"/>
                <a:gd name="T39" fmla="*/ 2147483647 h 21600"/>
                <a:gd name="T40" fmla="*/ 810566653 w 21600"/>
                <a:gd name="T41" fmla="*/ 2147483647 h 21600"/>
                <a:gd name="T42" fmla="*/ 548324623 w 21600"/>
                <a:gd name="T43" fmla="*/ 2147483647 h 21600"/>
                <a:gd name="T44" fmla="*/ 548324623 w 21600"/>
                <a:gd name="T45" fmla="*/ 2147483647 h 21600"/>
                <a:gd name="T46" fmla="*/ 429123889 w 21600"/>
                <a:gd name="T47" fmla="*/ 2147483647 h 21600"/>
                <a:gd name="T48" fmla="*/ 429123889 w 21600"/>
                <a:gd name="T49" fmla="*/ 2147483647 h 21600"/>
                <a:gd name="T50" fmla="*/ 214559976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96001810 w 21600"/>
                <a:gd name="T57" fmla="*/ 2147483647 h 21600"/>
                <a:gd name="T58" fmla="*/ 1692651274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49" name="AutoShape 30"/>
            <p:cNvSpPr>
              <a:spLocks/>
            </p:cNvSpPr>
            <p:nvPr/>
          </p:nvSpPr>
          <p:spPr bwMode="auto">
            <a:xfrm>
              <a:off x="6016671" y="3253049"/>
              <a:ext cx="293678" cy="723240"/>
            </a:xfrm>
            <a:custGeom>
              <a:avLst/>
              <a:gdLst>
                <a:gd name="T0" fmla="*/ 1596831997 w 21600"/>
                <a:gd name="T1" fmla="*/ 2147483647 h 21600"/>
                <a:gd name="T2" fmla="*/ 1453753868 w 21600"/>
                <a:gd name="T3" fmla="*/ 2147483647 h 21600"/>
                <a:gd name="T4" fmla="*/ 1120107065 w 21600"/>
                <a:gd name="T5" fmla="*/ 2147483647 h 21600"/>
                <a:gd name="T6" fmla="*/ 786465266 w 21600"/>
                <a:gd name="T7" fmla="*/ 2147483647 h 21600"/>
                <a:gd name="T8" fmla="*/ 667283816 w 21600"/>
                <a:gd name="T9" fmla="*/ 2147483647 h 21600"/>
                <a:gd name="T10" fmla="*/ 786465266 w 21600"/>
                <a:gd name="T11" fmla="*/ 2125736060 h 21600"/>
                <a:gd name="T12" fmla="*/ 1120107065 w 21600"/>
                <a:gd name="T13" fmla="*/ 0 h 21600"/>
                <a:gd name="T14" fmla="*/ 1453753868 w 21600"/>
                <a:gd name="T15" fmla="*/ 2125736060 h 21600"/>
                <a:gd name="T16" fmla="*/ 1596831997 w 21600"/>
                <a:gd name="T17" fmla="*/ 2147483647 h 21600"/>
                <a:gd name="T18" fmla="*/ 2147483647 w 21600"/>
                <a:gd name="T19" fmla="*/ 2147483647 h 21600"/>
                <a:gd name="T20" fmla="*/ 2049655030 w 21600"/>
                <a:gd name="T21" fmla="*/ 2147483647 h 21600"/>
                <a:gd name="T22" fmla="*/ 1835086564 w 21600"/>
                <a:gd name="T23" fmla="*/ 2147483647 h 21600"/>
                <a:gd name="T24" fmla="*/ 1835086564 w 21600"/>
                <a:gd name="T25" fmla="*/ 2147483647 h 21600"/>
                <a:gd name="T26" fmla="*/ 1739806578 w 21600"/>
                <a:gd name="T27" fmla="*/ 2147483647 h 21600"/>
                <a:gd name="T28" fmla="*/ 1739806578 w 21600"/>
                <a:gd name="T29" fmla="*/ 2147483647 h 21600"/>
                <a:gd name="T30" fmla="*/ 1477650982 w 21600"/>
                <a:gd name="T31" fmla="*/ 2147483647 h 21600"/>
                <a:gd name="T32" fmla="*/ 1191599142 w 21600"/>
                <a:gd name="T33" fmla="*/ 2147483647 h 21600"/>
                <a:gd name="T34" fmla="*/ 1191599142 w 21600"/>
                <a:gd name="T35" fmla="*/ 2147483647 h 21600"/>
                <a:gd name="T36" fmla="*/ 1072522545 w 21600"/>
                <a:gd name="T37" fmla="*/ 2147483647 h 21600"/>
                <a:gd name="T38" fmla="*/ 1072522545 w 21600"/>
                <a:gd name="T39" fmla="*/ 2147483647 h 21600"/>
                <a:gd name="T40" fmla="*/ 786465266 w 21600"/>
                <a:gd name="T41" fmla="*/ 2147483647 h 21600"/>
                <a:gd name="T42" fmla="*/ 524310105 w 21600"/>
                <a:gd name="T43" fmla="*/ 2147483647 h 21600"/>
                <a:gd name="T44" fmla="*/ 524310105 w 21600"/>
                <a:gd name="T45" fmla="*/ 2147483647 h 21600"/>
                <a:gd name="T46" fmla="*/ 429030881 w 21600"/>
                <a:gd name="T47" fmla="*/ 2147483647 h 21600"/>
                <a:gd name="T48" fmla="*/ 429030881 w 21600"/>
                <a:gd name="T49" fmla="*/ 2147483647 h 21600"/>
                <a:gd name="T50" fmla="*/ 214460620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72004700 w 21600"/>
                <a:gd name="T57" fmla="*/ 2147483647 h 21600"/>
                <a:gd name="T58" fmla="*/ 1692111548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50" name="AutoShape 31"/>
            <p:cNvSpPr>
              <a:spLocks/>
            </p:cNvSpPr>
            <p:nvPr/>
          </p:nvSpPr>
          <p:spPr bwMode="auto">
            <a:xfrm>
              <a:off x="6642126" y="3253049"/>
              <a:ext cx="293678" cy="723240"/>
            </a:xfrm>
            <a:custGeom>
              <a:avLst/>
              <a:gdLst>
                <a:gd name="T0" fmla="*/ 1577176897 w 21600"/>
                <a:gd name="T1" fmla="*/ 2147483647 h 21600"/>
                <a:gd name="T2" fmla="*/ 1435859095 w 21600"/>
                <a:gd name="T3" fmla="*/ 2147483647 h 21600"/>
                <a:gd name="T4" fmla="*/ 1106324653 w 21600"/>
                <a:gd name="T5" fmla="*/ 2147483647 h 21600"/>
                <a:gd name="T6" fmla="*/ 776784773 w 21600"/>
                <a:gd name="T7" fmla="*/ 2147483647 h 21600"/>
                <a:gd name="T8" fmla="*/ 635573564 w 21600"/>
                <a:gd name="T9" fmla="*/ 2147483647 h 21600"/>
                <a:gd name="T10" fmla="*/ 776784773 w 21600"/>
                <a:gd name="T11" fmla="*/ 2125736060 h 21600"/>
                <a:gd name="T12" fmla="*/ 1106324653 w 21600"/>
                <a:gd name="T13" fmla="*/ 0 h 21600"/>
                <a:gd name="T14" fmla="*/ 1435859095 w 21600"/>
                <a:gd name="T15" fmla="*/ 2125736060 h 21600"/>
                <a:gd name="T16" fmla="*/ 1577176897 w 21600"/>
                <a:gd name="T17" fmla="*/ 2147483647 h 21600"/>
                <a:gd name="T18" fmla="*/ 2147483647 w 21600"/>
                <a:gd name="T19" fmla="*/ 2147483647 h 21600"/>
                <a:gd name="T20" fmla="*/ 2024425706 w 21600"/>
                <a:gd name="T21" fmla="*/ 2147483647 h 21600"/>
                <a:gd name="T22" fmla="*/ 1812502081 w 21600"/>
                <a:gd name="T23" fmla="*/ 2147483647 h 21600"/>
                <a:gd name="T24" fmla="*/ 1812502081 w 21600"/>
                <a:gd name="T25" fmla="*/ 2147483647 h 21600"/>
                <a:gd name="T26" fmla="*/ 1718392021 w 21600"/>
                <a:gd name="T27" fmla="*/ 2147483647 h 21600"/>
                <a:gd name="T28" fmla="*/ 1718392021 w 21600"/>
                <a:gd name="T29" fmla="*/ 2147483647 h 21600"/>
                <a:gd name="T30" fmla="*/ 1435859095 w 21600"/>
                <a:gd name="T31" fmla="*/ 2147483647 h 21600"/>
                <a:gd name="T32" fmla="*/ 1176932650 w 21600"/>
                <a:gd name="T33" fmla="*/ 2147483647 h 21600"/>
                <a:gd name="T34" fmla="*/ 1176932650 w 21600"/>
                <a:gd name="T35" fmla="*/ 2147483647 h 21600"/>
                <a:gd name="T36" fmla="*/ 1059317917 w 21600"/>
                <a:gd name="T37" fmla="*/ 2147483647 h 21600"/>
                <a:gd name="T38" fmla="*/ 1059317917 w 21600"/>
                <a:gd name="T39" fmla="*/ 2147483647 h 21600"/>
                <a:gd name="T40" fmla="*/ 776784773 w 21600"/>
                <a:gd name="T41" fmla="*/ 2147483647 h 21600"/>
                <a:gd name="T42" fmla="*/ 517858328 w 21600"/>
                <a:gd name="T43" fmla="*/ 2147483647 h 21600"/>
                <a:gd name="T44" fmla="*/ 517858328 w 21600"/>
                <a:gd name="T45" fmla="*/ 2147483647 h 21600"/>
                <a:gd name="T46" fmla="*/ 423749247 w 21600"/>
                <a:gd name="T47" fmla="*/ 2147483647 h 21600"/>
                <a:gd name="T48" fmla="*/ 423749247 w 21600"/>
                <a:gd name="T49" fmla="*/ 2147483647 h 21600"/>
                <a:gd name="T50" fmla="*/ 211824372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64965132 w 21600"/>
                <a:gd name="T57" fmla="*/ 2147483647 h 21600"/>
                <a:gd name="T58" fmla="*/ 167128521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51" name="AutoShape 32"/>
            <p:cNvSpPr>
              <a:spLocks/>
            </p:cNvSpPr>
            <p:nvPr/>
          </p:nvSpPr>
          <p:spPr bwMode="auto">
            <a:xfrm>
              <a:off x="6332574" y="3253049"/>
              <a:ext cx="296852" cy="723240"/>
            </a:xfrm>
            <a:custGeom>
              <a:avLst/>
              <a:gdLst>
                <a:gd name="T0" fmla="*/ 1644538815 w 21600"/>
                <a:gd name="T1" fmla="*/ 2147483647 h 21600"/>
                <a:gd name="T2" fmla="*/ 1521812767 w 21600"/>
                <a:gd name="T3" fmla="*/ 2147483647 h 21600"/>
                <a:gd name="T4" fmla="*/ 1178177016 w 21600"/>
                <a:gd name="T5" fmla="*/ 2147483647 h 21600"/>
                <a:gd name="T6" fmla="*/ 834541485 w 21600"/>
                <a:gd name="T7" fmla="*/ 2147483647 h 21600"/>
                <a:gd name="T8" fmla="*/ 687271282 w 21600"/>
                <a:gd name="T9" fmla="*/ 2147483647 h 21600"/>
                <a:gd name="T10" fmla="*/ 834541485 w 21600"/>
                <a:gd name="T11" fmla="*/ 2125736060 h 21600"/>
                <a:gd name="T12" fmla="*/ 1178177016 w 21600"/>
                <a:gd name="T13" fmla="*/ 0 h 21600"/>
                <a:gd name="T14" fmla="*/ 1521812767 w 21600"/>
                <a:gd name="T15" fmla="*/ 2125736060 h 21600"/>
                <a:gd name="T16" fmla="*/ 1644538815 w 21600"/>
                <a:gd name="T17" fmla="*/ 2147483647 h 21600"/>
                <a:gd name="T18" fmla="*/ 2147483647 w 21600"/>
                <a:gd name="T19" fmla="*/ 2147483647 h 21600"/>
                <a:gd name="T20" fmla="*/ 2135445209 w 21600"/>
                <a:gd name="T21" fmla="*/ 2147483647 h 21600"/>
                <a:gd name="T22" fmla="*/ 1914539905 w 21600"/>
                <a:gd name="T23" fmla="*/ 2147483647 h 21600"/>
                <a:gd name="T24" fmla="*/ 1914539905 w 21600"/>
                <a:gd name="T25" fmla="*/ 2147483647 h 21600"/>
                <a:gd name="T26" fmla="*/ 1791809018 w 21600"/>
                <a:gd name="T27" fmla="*/ 2147483647 h 21600"/>
                <a:gd name="T28" fmla="*/ 1791809018 w 21600"/>
                <a:gd name="T29" fmla="*/ 2147483647 h 21600"/>
                <a:gd name="T30" fmla="*/ 1521812767 w 21600"/>
                <a:gd name="T31" fmla="*/ 2147483647 h 21600"/>
                <a:gd name="T32" fmla="*/ 1251812117 w 21600"/>
                <a:gd name="T33" fmla="*/ 2147483647 h 21600"/>
                <a:gd name="T34" fmla="*/ 1251812117 w 21600"/>
                <a:gd name="T35" fmla="*/ 2147483647 h 21600"/>
                <a:gd name="T36" fmla="*/ 1104541914 w 21600"/>
                <a:gd name="T37" fmla="*/ 2147483647 h 21600"/>
                <a:gd name="T38" fmla="*/ 1104541914 w 21600"/>
                <a:gd name="T39" fmla="*/ 2147483647 h 21600"/>
                <a:gd name="T40" fmla="*/ 834541485 w 21600"/>
                <a:gd name="T41" fmla="*/ 2147483647 h 21600"/>
                <a:gd name="T42" fmla="*/ 564545233 w 21600"/>
                <a:gd name="T43" fmla="*/ 2147483647 h 21600"/>
                <a:gd name="T44" fmla="*/ 564545233 w 21600"/>
                <a:gd name="T45" fmla="*/ 2147483647 h 21600"/>
                <a:gd name="T46" fmla="*/ 441818855 w 21600"/>
                <a:gd name="T47" fmla="*/ 2147483647 h 21600"/>
                <a:gd name="T48" fmla="*/ 441818855 w 21600"/>
                <a:gd name="T49" fmla="*/ 2147483647 h 21600"/>
                <a:gd name="T50" fmla="*/ 220909427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13632222 w 21600"/>
                <a:gd name="T57" fmla="*/ 2147483647 h 21600"/>
                <a:gd name="T58" fmla="*/ 1742721589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52" name="TextBox 13"/>
            <p:cNvSpPr txBox="1">
              <a:spLocks noChangeArrowheads="1"/>
            </p:cNvSpPr>
            <p:nvPr/>
          </p:nvSpPr>
          <p:spPr bwMode="auto">
            <a:xfrm>
              <a:off x="1136741" y="2889615"/>
              <a:ext cx="3965854" cy="232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63613">
                <a:spcBef>
                  <a:spcPct val="20000"/>
                </a:spcBef>
              </a:pPr>
              <a:r>
                <a:rPr lang="uk-UA" sz="1300" b="1">
                  <a:solidFill>
                    <a:srgbClr val="445469"/>
                  </a:solidFill>
                  <a:latin typeface="Calibri" pitchFamily="34" charset="0"/>
                  <a:ea typeface="微软雅黑" charset="-122"/>
                  <a:sym typeface="Arial" charset="0"/>
                </a:rPr>
                <a:t>Фактична чисельність працюючих державних службовців </a:t>
              </a:r>
            </a:p>
          </p:txBody>
        </p:sp>
      </p:grpSp>
      <p:grpSp>
        <p:nvGrpSpPr>
          <p:cNvPr id="109" name="组合 63"/>
          <p:cNvGrpSpPr>
            <a:grpSpLocks/>
          </p:cNvGrpSpPr>
          <p:nvPr/>
        </p:nvGrpSpPr>
        <p:grpSpPr bwMode="auto">
          <a:xfrm>
            <a:off x="717550" y="992188"/>
            <a:ext cx="8940800" cy="1263650"/>
            <a:chOff x="1102759" y="4261662"/>
            <a:chExt cx="8939048" cy="1293182"/>
          </a:xfrm>
        </p:grpSpPr>
        <p:sp>
          <p:nvSpPr>
            <p:cNvPr id="15416" name="AutoShape 34"/>
            <p:cNvSpPr>
              <a:spLocks/>
            </p:cNvSpPr>
            <p:nvPr/>
          </p:nvSpPr>
          <p:spPr bwMode="auto">
            <a:xfrm>
              <a:off x="4740396" y="4650674"/>
              <a:ext cx="293681" cy="722969"/>
            </a:xfrm>
            <a:custGeom>
              <a:avLst/>
              <a:gdLst>
                <a:gd name="T0" fmla="*/ 1587022399 w 21600"/>
                <a:gd name="T1" fmla="*/ 2147483647 h 21600"/>
                <a:gd name="T2" fmla="*/ 1444826026 w 21600"/>
                <a:gd name="T3" fmla="*/ 2147483647 h 21600"/>
                <a:gd name="T4" fmla="*/ 1113228536 w 21600"/>
                <a:gd name="T5" fmla="*/ 2147483647 h 21600"/>
                <a:gd name="T6" fmla="*/ 781636920 w 21600"/>
                <a:gd name="T7" fmla="*/ 2147483647 h 21600"/>
                <a:gd name="T8" fmla="*/ 663189107 w 21600"/>
                <a:gd name="T9" fmla="*/ 2147483647 h 21600"/>
                <a:gd name="T10" fmla="*/ 781636920 w 21600"/>
                <a:gd name="T11" fmla="*/ 2124142669 h 21600"/>
                <a:gd name="T12" fmla="*/ 1113228536 w 21600"/>
                <a:gd name="T13" fmla="*/ 0 h 21600"/>
                <a:gd name="T14" fmla="*/ 1444826026 w 21600"/>
                <a:gd name="T15" fmla="*/ 2124142669 h 21600"/>
                <a:gd name="T16" fmla="*/ 1587022399 w 21600"/>
                <a:gd name="T17" fmla="*/ 2147483647 h 21600"/>
                <a:gd name="T18" fmla="*/ 2147483647 w 21600"/>
                <a:gd name="T19" fmla="*/ 2147483647 h 21600"/>
                <a:gd name="T20" fmla="*/ 2037067268 w 21600"/>
                <a:gd name="T21" fmla="*/ 2147483647 h 21600"/>
                <a:gd name="T22" fmla="*/ 1823817087 w 21600"/>
                <a:gd name="T23" fmla="*/ 2147483647 h 21600"/>
                <a:gd name="T24" fmla="*/ 1823817087 w 21600"/>
                <a:gd name="T25" fmla="*/ 2147483647 h 21600"/>
                <a:gd name="T26" fmla="*/ 1729119574 w 21600"/>
                <a:gd name="T27" fmla="*/ 2147483647 h 21600"/>
                <a:gd name="T28" fmla="*/ 1729119574 w 21600"/>
                <a:gd name="T29" fmla="*/ 2147483647 h 21600"/>
                <a:gd name="T30" fmla="*/ 1444826026 w 21600"/>
                <a:gd name="T31" fmla="*/ 2147483647 h 21600"/>
                <a:gd name="T32" fmla="*/ 1184277558 w 21600"/>
                <a:gd name="T33" fmla="*/ 2147483647 h 21600"/>
                <a:gd name="T34" fmla="*/ 1184277558 w 21600"/>
                <a:gd name="T35" fmla="*/ 2147483647 h 21600"/>
                <a:gd name="T36" fmla="*/ 1065935035 w 21600"/>
                <a:gd name="T37" fmla="*/ 2147483647 h 21600"/>
                <a:gd name="T38" fmla="*/ 1065935035 w 21600"/>
                <a:gd name="T39" fmla="*/ 2147483647 h 21600"/>
                <a:gd name="T40" fmla="*/ 781636920 w 21600"/>
                <a:gd name="T41" fmla="*/ 2147483647 h 21600"/>
                <a:gd name="T42" fmla="*/ 521092368 w 21600"/>
                <a:gd name="T43" fmla="*/ 2147483647 h 21600"/>
                <a:gd name="T44" fmla="*/ 521092368 w 21600"/>
                <a:gd name="T45" fmla="*/ 2147483647 h 21600"/>
                <a:gd name="T46" fmla="*/ 426395181 w 21600"/>
                <a:gd name="T47" fmla="*/ 2147483647 h 21600"/>
                <a:gd name="T48" fmla="*/ 426395181 w 21600"/>
                <a:gd name="T49" fmla="*/ 2147483647 h 21600"/>
                <a:gd name="T50" fmla="*/ 213145054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68491594 w 21600"/>
                <a:gd name="T57" fmla="*/ 2147483647 h 21600"/>
                <a:gd name="T58" fmla="*/ 1681719912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17" name="AutoShape 35"/>
            <p:cNvSpPr>
              <a:spLocks/>
            </p:cNvSpPr>
            <p:nvPr/>
          </p:nvSpPr>
          <p:spPr bwMode="auto">
            <a:xfrm>
              <a:off x="2867190" y="4650674"/>
              <a:ext cx="293681" cy="722969"/>
            </a:xfrm>
            <a:custGeom>
              <a:avLst/>
              <a:gdLst>
                <a:gd name="T0" fmla="*/ 1603781789 w 21600"/>
                <a:gd name="T1" fmla="*/ 2147483647 h 21600"/>
                <a:gd name="T2" fmla="*/ 1462270236 w 21600"/>
                <a:gd name="T3" fmla="*/ 2147483647 h 21600"/>
                <a:gd name="T4" fmla="*/ 1132081544 w 21600"/>
                <a:gd name="T5" fmla="*/ 2147483647 h 21600"/>
                <a:gd name="T6" fmla="*/ 801893070 w 21600"/>
                <a:gd name="T7" fmla="*/ 2147483647 h 21600"/>
                <a:gd name="T8" fmla="*/ 660381952 w 21600"/>
                <a:gd name="T9" fmla="*/ 2147483647 h 21600"/>
                <a:gd name="T10" fmla="*/ 801893070 w 21600"/>
                <a:gd name="T11" fmla="*/ 2124142669 h 21600"/>
                <a:gd name="T12" fmla="*/ 1132081544 w 21600"/>
                <a:gd name="T13" fmla="*/ 0 h 21600"/>
                <a:gd name="T14" fmla="*/ 1462270236 w 21600"/>
                <a:gd name="T15" fmla="*/ 2124142669 h 21600"/>
                <a:gd name="T16" fmla="*/ 1603781789 w 21600"/>
                <a:gd name="T17" fmla="*/ 2147483647 h 21600"/>
                <a:gd name="T18" fmla="*/ 2147483647 w 21600"/>
                <a:gd name="T19" fmla="*/ 2147483647 h 21600"/>
                <a:gd name="T20" fmla="*/ 2051900111 w 21600"/>
                <a:gd name="T21" fmla="*/ 2147483647 h 21600"/>
                <a:gd name="T22" fmla="*/ 1839630171 w 21600"/>
                <a:gd name="T23" fmla="*/ 2147483647 h 21600"/>
                <a:gd name="T24" fmla="*/ 1839630171 w 21600"/>
                <a:gd name="T25" fmla="*/ 2147483647 h 21600"/>
                <a:gd name="T26" fmla="*/ 1721706633 w 21600"/>
                <a:gd name="T27" fmla="*/ 2147483647 h 21600"/>
                <a:gd name="T28" fmla="*/ 1721706633 w 21600"/>
                <a:gd name="T29" fmla="*/ 2147483647 h 21600"/>
                <a:gd name="T30" fmla="*/ 1462270236 w 21600"/>
                <a:gd name="T31" fmla="*/ 2147483647 h 21600"/>
                <a:gd name="T32" fmla="*/ 1202834710 w 21600"/>
                <a:gd name="T33" fmla="*/ 2147483647 h 21600"/>
                <a:gd name="T34" fmla="*/ 1202834710 w 21600"/>
                <a:gd name="T35" fmla="*/ 2147483647 h 21600"/>
                <a:gd name="T36" fmla="*/ 1061328379 w 21600"/>
                <a:gd name="T37" fmla="*/ 2147483647 h 21600"/>
                <a:gd name="T38" fmla="*/ 1061328379 w 21600"/>
                <a:gd name="T39" fmla="*/ 2147483647 h 21600"/>
                <a:gd name="T40" fmla="*/ 801893070 w 21600"/>
                <a:gd name="T41" fmla="*/ 2147483647 h 21600"/>
                <a:gd name="T42" fmla="*/ 542457109 w 21600"/>
                <a:gd name="T43" fmla="*/ 2147483647 h 21600"/>
                <a:gd name="T44" fmla="*/ 542457109 w 21600"/>
                <a:gd name="T45" fmla="*/ 2147483647 h 21600"/>
                <a:gd name="T46" fmla="*/ 448113644 w 21600"/>
                <a:gd name="T47" fmla="*/ 2147483647 h 21600"/>
                <a:gd name="T48" fmla="*/ 448113644 w 21600"/>
                <a:gd name="T49" fmla="*/ 2147483647 h 21600"/>
                <a:gd name="T50" fmla="*/ 212264012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89624436 w 21600"/>
                <a:gd name="T57" fmla="*/ 2147483647 h 21600"/>
                <a:gd name="T58" fmla="*/ 1674538436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675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275" y="6369"/>
                    <a:pt x="4275" y="6369"/>
                    <a:pt x="4275" y="6369"/>
                  </a:cubicBezTo>
                  <a:cubicBezTo>
                    <a:pt x="4275" y="12369"/>
                    <a:pt x="4275" y="12369"/>
                    <a:pt x="4275" y="12369"/>
                  </a:cubicBezTo>
                  <a:cubicBezTo>
                    <a:pt x="4275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18" name="AutoShape 36"/>
            <p:cNvSpPr>
              <a:spLocks/>
            </p:cNvSpPr>
            <p:nvPr/>
          </p:nvSpPr>
          <p:spPr bwMode="auto">
            <a:xfrm>
              <a:off x="2247509" y="4650525"/>
              <a:ext cx="292594" cy="72330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0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2147483647 w 21600"/>
                <a:gd name="T31" fmla="*/ 2147483647 h 21600"/>
                <a:gd name="T32" fmla="*/ 2147483647 w 21600"/>
                <a:gd name="T33" fmla="*/ 2147483647 h 21600"/>
                <a:gd name="T34" fmla="*/ 2147483647 w 21600"/>
                <a:gd name="T35" fmla="*/ 2147483647 h 21600"/>
                <a:gd name="T36" fmla="*/ 2147483647 w 21600"/>
                <a:gd name="T37" fmla="*/ 2147483647 h 21600"/>
                <a:gd name="T38" fmla="*/ 2147483647 w 21600"/>
                <a:gd name="T39" fmla="*/ 2147483647 h 21600"/>
                <a:gd name="T40" fmla="*/ 2147483647 w 21600"/>
                <a:gd name="T41" fmla="*/ 2147483647 h 21600"/>
                <a:gd name="T42" fmla="*/ 2147483647 w 21600"/>
                <a:gd name="T43" fmla="*/ 2147483647 h 21600"/>
                <a:gd name="T44" fmla="*/ 2147483647 w 21600"/>
                <a:gd name="T45" fmla="*/ 2147483647 h 21600"/>
                <a:gd name="T46" fmla="*/ 2147483647 w 21600"/>
                <a:gd name="T47" fmla="*/ 2147483647 h 21600"/>
                <a:gd name="T48" fmla="*/ 2147483647 w 21600"/>
                <a:gd name="T49" fmla="*/ 2147483647 h 21600"/>
                <a:gd name="T50" fmla="*/ 2147483647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2147483647 w 21600"/>
                <a:gd name="T57" fmla="*/ 2147483647 h 21600"/>
                <a:gd name="T58" fmla="*/ 214748364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19" name="AutoShape 37"/>
            <p:cNvSpPr>
              <a:spLocks/>
            </p:cNvSpPr>
            <p:nvPr/>
          </p:nvSpPr>
          <p:spPr bwMode="auto">
            <a:xfrm>
              <a:off x="5365857" y="4650674"/>
              <a:ext cx="295268" cy="722969"/>
            </a:xfrm>
            <a:custGeom>
              <a:avLst/>
              <a:gdLst>
                <a:gd name="T0" fmla="*/ 1624145324 w 21600"/>
                <a:gd name="T1" fmla="*/ 2147483647 h 21600"/>
                <a:gd name="T2" fmla="*/ 1478619809 w 21600"/>
                <a:gd name="T3" fmla="*/ 2147483647 h 21600"/>
                <a:gd name="T4" fmla="*/ 1139265576 w 21600"/>
                <a:gd name="T5" fmla="*/ 2147483647 h 21600"/>
                <a:gd name="T6" fmla="*/ 799916811 w 21600"/>
                <a:gd name="T7" fmla="*/ 2147483647 h 21600"/>
                <a:gd name="T8" fmla="*/ 654498030 w 21600"/>
                <a:gd name="T9" fmla="*/ 2147483647 h 21600"/>
                <a:gd name="T10" fmla="*/ 799916811 w 21600"/>
                <a:gd name="T11" fmla="*/ 2124142669 h 21600"/>
                <a:gd name="T12" fmla="*/ 1139265576 w 21600"/>
                <a:gd name="T13" fmla="*/ 0 h 21600"/>
                <a:gd name="T14" fmla="*/ 1478619809 w 21600"/>
                <a:gd name="T15" fmla="*/ 2124142669 h 21600"/>
                <a:gd name="T16" fmla="*/ 1624145324 w 21600"/>
                <a:gd name="T17" fmla="*/ 2147483647 h 21600"/>
                <a:gd name="T18" fmla="*/ 2147483647 w 21600"/>
                <a:gd name="T19" fmla="*/ 2147483647 h 21600"/>
                <a:gd name="T20" fmla="*/ 2084711183 w 21600"/>
                <a:gd name="T21" fmla="*/ 2147483647 h 21600"/>
                <a:gd name="T22" fmla="*/ 1866477152 w 21600"/>
                <a:gd name="T23" fmla="*/ 2147483647 h 21600"/>
                <a:gd name="T24" fmla="*/ 1866477152 w 21600"/>
                <a:gd name="T25" fmla="*/ 2147483647 h 21600"/>
                <a:gd name="T26" fmla="*/ 1769564105 w 21600"/>
                <a:gd name="T27" fmla="*/ 2147483647 h 21600"/>
                <a:gd name="T28" fmla="*/ 1769564105 w 21600"/>
                <a:gd name="T29" fmla="*/ 2147483647 h 21600"/>
                <a:gd name="T30" fmla="*/ 1478619809 w 21600"/>
                <a:gd name="T31" fmla="*/ 2147483647 h 21600"/>
                <a:gd name="T32" fmla="*/ 1211979341 w 21600"/>
                <a:gd name="T33" fmla="*/ 2147483647 h 21600"/>
                <a:gd name="T34" fmla="*/ 1211979341 w 21600"/>
                <a:gd name="T35" fmla="*/ 2147483647 h 21600"/>
                <a:gd name="T36" fmla="*/ 1066557060 w 21600"/>
                <a:gd name="T37" fmla="*/ 2147483647 h 21600"/>
                <a:gd name="T38" fmla="*/ 1066557060 w 21600"/>
                <a:gd name="T39" fmla="*/ 2147483647 h 21600"/>
                <a:gd name="T40" fmla="*/ 799916811 w 21600"/>
                <a:gd name="T41" fmla="*/ 2147483647 h 21600"/>
                <a:gd name="T42" fmla="*/ 533280717 w 21600"/>
                <a:gd name="T43" fmla="*/ 2147483647 h 21600"/>
                <a:gd name="T44" fmla="*/ 533280717 w 21600"/>
                <a:gd name="T45" fmla="*/ 2147483647 h 21600"/>
                <a:gd name="T46" fmla="*/ 436366468 w 21600"/>
                <a:gd name="T47" fmla="*/ 2147483647 h 21600"/>
                <a:gd name="T48" fmla="*/ 436366468 w 21600"/>
                <a:gd name="T49" fmla="*/ 2147483647 h 21600"/>
                <a:gd name="T50" fmla="*/ 218131945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81789077 w 21600"/>
                <a:gd name="T57" fmla="*/ 2147483647 h 21600"/>
                <a:gd name="T58" fmla="*/ 1721056184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004" y="12277"/>
                    <a:pt x="10004" y="12277"/>
                    <a:pt x="10004" y="12277"/>
                  </a:cubicBezTo>
                  <a:cubicBezTo>
                    <a:pt x="10004" y="20677"/>
                    <a:pt x="10004" y="20677"/>
                    <a:pt x="10004" y="20677"/>
                  </a:cubicBezTo>
                  <a:cubicBezTo>
                    <a:pt x="10004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20" name="AutoShape 38"/>
            <p:cNvSpPr>
              <a:spLocks/>
            </p:cNvSpPr>
            <p:nvPr/>
          </p:nvSpPr>
          <p:spPr bwMode="auto">
            <a:xfrm>
              <a:off x="3491064" y="4650674"/>
              <a:ext cx="296855" cy="722969"/>
            </a:xfrm>
            <a:custGeom>
              <a:avLst/>
              <a:gdLst>
                <a:gd name="T0" fmla="*/ 1679345070 w 21600"/>
                <a:gd name="T1" fmla="*/ 2147483647 h 21600"/>
                <a:gd name="T2" fmla="*/ 1531166542 w 21600"/>
                <a:gd name="T3" fmla="*/ 2147483647 h 21600"/>
                <a:gd name="T4" fmla="*/ 1185419868 w 21600"/>
                <a:gd name="T5" fmla="*/ 2147483647 h 21600"/>
                <a:gd name="T6" fmla="*/ 839674734 w 21600"/>
                <a:gd name="T7" fmla="*/ 2147483647 h 21600"/>
                <a:gd name="T8" fmla="*/ 691495766 w 21600"/>
                <a:gd name="T9" fmla="*/ 2147483647 h 21600"/>
                <a:gd name="T10" fmla="*/ 839674734 w 21600"/>
                <a:gd name="T11" fmla="*/ 2124142669 h 21600"/>
                <a:gd name="T12" fmla="*/ 1185419868 w 21600"/>
                <a:gd name="T13" fmla="*/ 0 h 21600"/>
                <a:gd name="T14" fmla="*/ 1531166542 w 21600"/>
                <a:gd name="T15" fmla="*/ 2124142669 h 21600"/>
                <a:gd name="T16" fmla="*/ 1679345070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1926310309 w 21600"/>
                <a:gd name="T23" fmla="*/ 2147483647 h 21600"/>
                <a:gd name="T24" fmla="*/ 1926310309 w 21600"/>
                <a:gd name="T25" fmla="*/ 2147483647 h 21600"/>
                <a:gd name="T26" fmla="*/ 1802827030 w 21600"/>
                <a:gd name="T27" fmla="*/ 2147483647 h 21600"/>
                <a:gd name="T28" fmla="*/ 1802827030 w 21600"/>
                <a:gd name="T29" fmla="*/ 2147483647 h 21600"/>
                <a:gd name="T30" fmla="*/ 1531166542 w 21600"/>
                <a:gd name="T31" fmla="*/ 2147483647 h 21600"/>
                <a:gd name="T32" fmla="*/ 1259509572 w 21600"/>
                <a:gd name="T33" fmla="*/ 2147483647 h 21600"/>
                <a:gd name="T34" fmla="*/ 1259509572 w 21600"/>
                <a:gd name="T35" fmla="*/ 2147483647 h 21600"/>
                <a:gd name="T36" fmla="*/ 1111331044 w 21600"/>
                <a:gd name="T37" fmla="*/ 2147483647 h 21600"/>
                <a:gd name="T38" fmla="*/ 1111331044 w 21600"/>
                <a:gd name="T39" fmla="*/ 2147483647 h 21600"/>
                <a:gd name="T40" fmla="*/ 839674734 w 21600"/>
                <a:gd name="T41" fmla="*/ 2147483647 h 21600"/>
                <a:gd name="T42" fmla="*/ 568013806 w 21600"/>
                <a:gd name="T43" fmla="*/ 2147483647 h 21600"/>
                <a:gd name="T44" fmla="*/ 568013806 w 21600"/>
                <a:gd name="T45" fmla="*/ 2147483647 h 21600"/>
                <a:gd name="T46" fmla="*/ 444531736 w 21600"/>
                <a:gd name="T47" fmla="*/ 2147483647 h 21600"/>
                <a:gd name="T48" fmla="*/ 444531736 w 21600"/>
                <a:gd name="T49" fmla="*/ 2147483647 h 21600"/>
                <a:gd name="T50" fmla="*/ 222268067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17406502 w 21600"/>
                <a:gd name="T57" fmla="*/ 2147483647 h 21600"/>
                <a:gd name="T58" fmla="*/ 1753433894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21" name="AutoShape 39"/>
            <p:cNvSpPr>
              <a:spLocks/>
            </p:cNvSpPr>
            <p:nvPr/>
          </p:nvSpPr>
          <p:spPr bwMode="auto">
            <a:xfrm>
              <a:off x="4114936" y="4650674"/>
              <a:ext cx="295268" cy="722969"/>
            </a:xfrm>
            <a:custGeom>
              <a:avLst/>
              <a:gdLst>
                <a:gd name="T0" fmla="*/ 1624145324 w 21600"/>
                <a:gd name="T1" fmla="*/ 2147483647 h 21600"/>
                <a:gd name="T2" fmla="*/ 1478619809 w 21600"/>
                <a:gd name="T3" fmla="*/ 2147483647 h 21600"/>
                <a:gd name="T4" fmla="*/ 1139265576 w 21600"/>
                <a:gd name="T5" fmla="*/ 2147483647 h 21600"/>
                <a:gd name="T6" fmla="*/ 799916811 w 21600"/>
                <a:gd name="T7" fmla="*/ 2147483647 h 21600"/>
                <a:gd name="T8" fmla="*/ 678699061 w 21600"/>
                <a:gd name="T9" fmla="*/ 2147483647 h 21600"/>
                <a:gd name="T10" fmla="*/ 799916811 w 21600"/>
                <a:gd name="T11" fmla="*/ 2124142669 h 21600"/>
                <a:gd name="T12" fmla="*/ 1139265576 w 21600"/>
                <a:gd name="T13" fmla="*/ 0 h 21600"/>
                <a:gd name="T14" fmla="*/ 1478619809 w 21600"/>
                <a:gd name="T15" fmla="*/ 2124142669 h 21600"/>
                <a:gd name="T16" fmla="*/ 1624145324 w 21600"/>
                <a:gd name="T17" fmla="*/ 2147483647 h 21600"/>
                <a:gd name="T18" fmla="*/ 2147483647 w 21600"/>
                <a:gd name="T19" fmla="*/ 2147483647 h 21600"/>
                <a:gd name="T20" fmla="*/ 2084711183 w 21600"/>
                <a:gd name="T21" fmla="*/ 2147483647 h 21600"/>
                <a:gd name="T22" fmla="*/ 1866477152 w 21600"/>
                <a:gd name="T23" fmla="*/ 2147483647 h 21600"/>
                <a:gd name="T24" fmla="*/ 1866477152 w 21600"/>
                <a:gd name="T25" fmla="*/ 2147483647 h 21600"/>
                <a:gd name="T26" fmla="*/ 1769564105 w 21600"/>
                <a:gd name="T27" fmla="*/ 2147483647 h 21600"/>
                <a:gd name="T28" fmla="*/ 1769564105 w 21600"/>
                <a:gd name="T29" fmla="*/ 2147483647 h 21600"/>
                <a:gd name="T30" fmla="*/ 1502928012 w 21600"/>
                <a:gd name="T31" fmla="*/ 2147483647 h 21600"/>
                <a:gd name="T32" fmla="*/ 1211979341 w 21600"/>
                <a:gd name="T33" fmla="*/ 2147483647 h 21600"/>
                <a:gd name="T34" fmla="*/ 1211979341 w 21600"/>
                <a:gd name="T35" fmla="*/ 2147483647 h 21600"/>
                <a:gd name="T36" fmla="*/ 1090864388 w 21600"/>
                <a:gd name="T37" fmla="*/ 2147483647 h 21600"/>
                <a:gd name="T38" fmla="*/ 1090864388 w 21600"/>
                <a:gd name="T39" fmla="*/ 2147483647 h 21600"/>
                <a:gd name="T40" fmla="*/ 799916811 w 21600"/>
                <a:gd name="T41" fmla="*/ 2147483647 h 21600"/>
                <a:gd name="T42" fmla="*/ 533280717 w 21600"/>
                <a:gd name="T43" fmla="*/ 2147483647 h 21600"/>
                <a:gd name="T44" fmla="*/ 533280717 w 21600"/>
                <a:gd name="T45" fmla="*/ 2147483647 h 21600"/>
                <a:gd name="T46" fmla="*/ 436366468 w 21600"/>
                <a:gd name="T47" fmla="*/ 2147483647 h 21600"/>
                <a:gd name="T48" fmla="*/ 436366468 w 21600"/>
                <a:gd name="T49" fmla="*/ 2147483647 h 21600"/>
                <a:gd name="T50" fmla="*/ 218131945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81789077 w 21600"/>
                <a:gd name="T57" fmla="*/ 2147483647 h 21600"/>
                <a:gd name="T58" fmla="*/ 1721056184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22" name="AutoShape 40"/>
            <p:cNvSpPr>
              <a:spLocks/>
            </p:cNvSpPr>
            <p:nvPr/>
          </p:nvSpPr>
          <p:spPr bwMode="auto">
            <a:xfrm>
              <a:off x="5056302" y="4650674"/>
              <a:ext cx="298443" cy="722969"/>
            </a:xfrm>
            <a:custGeom>
              <a:avLst/>
              <a:gdLst>
                <a:gd name="T0" fmla="*/ 1672399246 w 21600"/>
                <a:gd name="T1" fmla="*/ 2147483647 h 21600"/>
                <a:gd name="T2" fmla="*/ 1547591755 w 21600"/>
                <a:gd name="T3" fmla="*/ 2147483647 h 21600"/>
                <a:gd name="T4" fmla="*/ 1198136793 w 21600"/>
                <a:gd name="T5" fmla="*/ 2147483647 h 21600"/>
                <a:gd name="T6" fmla="*/ 848682494 w 21600"/>
                <a:gd name="T7" fmla="*/ 2147483647 h 21600"/>
                <a:gd name="T8" fmla="*/ 698913682 w 21600"/>
                <a:gd name="T9" fmla="*/ 2147483647 h 21600"/>
                <a:gd name="T10" fmla="*/ 848682494 w 21600"/>
                <a:gd name="T11" fmla="*/ 2124142669 h 21600"/>
                <a:gd name="T12" fmla="*/ 1198136793 w 21600"/>
                <a:gd name="T13" fmla="*/ 0 h 21600"/>
                <a:gd name="T14" fmla="*/ 1547591755 w 21600"/>
                <a:gd name="T15" fmla="*/ 2124142669 h 21600"/>
                <a:gd name="T16" fmla="*/ 1672399246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1922012017 w 21600"/>
                <a:gd name="T23" fmla="*/ 2147483647 h 21600"/>
                <a:gd name="T24" fmla="*/ 1922012017 w 21600"/>
                <a:gd name="T25" fmla="*/ 2147483647 h 21600"/>
                <a:gd name="T26" fmla="*/ 1822167174 w 21600"/>
                <a:gd name="T27" fmla="*/ 2147483647 h 21600"/>
                <a:gd name="T28" fmla="*/ 1822167174 w 21600"/>
                <a:gd name="T29" fmla="*/ 2147483647 h 21600"/>
                <a:gd name="T30" fmla="*/ 1547591755 w 21600"/>
                <a:gd name="T31" fmla="*/ 2147483647 h 21600"/>
                <a:gd name="T32" fmla="*/ 1273020757 w 21600"/>
                <a:gd name="T33" fmla="*/ 2147483647 h 21600"/>
                <a:gd name="T34" fmla="*/ 1273020757 w 21600"/>
                <a:gd name="T35" fmla="*/ 2147483647 h 21600"/>
                <a:gd name="T36" fmla="*/ 1123252829 w 21600"/>
                <a:gd name="T37" fmla="*/ 2147483647 h 21600"/>
                <a:gd name="T38" fmla="*/ 1123252829 w 21600"/>
                <a:gd name="T39" fmla="*/ 2147483647 h 21600"/>
                <a:gd name="T40" fmla="*/ 848682494 w 21600"/>
                <a:gd name="T41" fmla="*/ 2147483647 h 21600"/>
                <a:gd name="T42" fmla="*/ 574107075 w 21600"/>
                <a:gd name="T43" fmla="*/ 2147483647 h 21600"/>
                <a:gd name="T44" fmla="*/ 574107075 w 21600"/>
                <a:gd name="T45" fmla="*/ 2147483647 h 21600"/>
                <a:gd name="T46" fmla="*/ 449300358 w 21600"/>
                <a:gd name="T47" fmla="*/ 2147483647 h 21600"/>
                <a:gd name="T48" fmla="*/ 449300358 w 21600"/>
                <a:gd name="T49" fmla="*/ 2147483647 h 21600"/>
                <a:gd name="T50" fmla="*/ 224652500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24029718 w 21600"/>
                <a:gd name="T57" fmla="*/ 2147483647 h 21600"/>
                <a:gd name="T58" fmla="*/ 177224364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23" name="AutoShape 41"/>
            <p:cNvSpPr>
              <a:spLocks/>
            </p:cNvSpPr>
            <p:nvPr/>
          </p:nvSpPr>
          <p:spPr bwMode="auto">
            <a:xfrm>
              <a:off x="3184683" y="4650674"/>
              <a:ext cx="292093" cy="722969"/>
            </a:xfrm>
            <a:custGeom>
              <a:avLst/>
              <a:gdLst>
                <a:gd name="T0" fmla="*/ 1560198833 w 21600"/>
                <a:gd name="T1" fmla="*/ 2147483647 h 21600"/>
                <a:gd name="T2" fmla="*/ 1420402741 w 21600"/>
                <a:gd name="T3" fmla="*/ 2147483647 h 21600"/>
                <a:gd name="T4" fmla="*/ 1094414955 w 21600"/>
                <a:gd name="T5" fmla="*/ 2147483647 h 21600"/>
                <a:gd name="T6" fmla="*/ 791774911 w 21600"/>
                <a:gd name="T7" fmla="*/ 2147483647 h 21600"/>
                <a:gd name="T8" fmla="*/ 651979251 w 21600"/>
                <a:gd name="T9" fmla="*/ 2147483647 h 21600"/>
                <a:gd name="T10" fmla="*/ 768422625 w 21600"/>
                <a:gd name="T11" fmla="*/ 2124142669 h 21600"/>
                <a:gd name="T12" fmla="*/ 1094414955 w 21600"/>
                <a:gd name="T13" fmla="*/ 0 h 21600"/>
                <a:gd name="T14" fmla="*/ 1420402741 w 21600"/>
                <a:gd name="T15" fmla="*/ 2124142669 h 21600"/>
                <a:gd name="T16" fmla="*/ 1560198833 w 21600"/>
                <a:gd name="T17" fmla="*/ 2147483647 h 21600"/>
                <a:gd name="T18" fmla="*/ 2147483647 w 21600"/>
                <a:gd name="T19" fmla="*/ 2147483647 h 21600"/>
                <a:gd name="T20" fmla="*/ 2002633022 w 21600"/>
                <a:gd name="T21" fmla="*/ 2147483647 h 21600"/>
                <a:gd name="T22" fmla="*/ 1792990379 w 21600"/>
                <a:gd name="T23" fmla="*/ 2147483647 h 21600"/>
                <a:gd name="T24" fmla="*/ 1792990379 w 21600"/>
                <a:gd name="T25" fmla="*/ 2147483647 h 21600"/>
                <a:gd name="T26" fmla="*/ 1699893666 w 21600"/>
                <a:gd name="T27" fmla="*/ 2147483647 h 21600"/>
                <a:gd name="T28" fmla="*/ 1699893666 w 21600"/>
                <a:gd name="T29" fmla="*/ 2147483647 h 21600"/>
                <a:gd name="T30" fmla="*/ 1443754595 w 21600"/>
                <a:gd name="T31" fmla="*/ 2147483647 h 21600"/>
                <a:gd name="T32" fmla="*/ 1187610330 w 21600"/>
                <a:gd name="T33" fmla="*/ 2147483647 h 21600"/>
                <a:gd name="T34" fmla="*/ 1187610330 w 21600"/>
                <a:gd name="T35" fmla="*/ 2147483647 h 21600"/>
                <a:gd name="T36" fmla="*/ 1047914631 w 21600"/>
                <a:gd name="T37" fmla="*/ 2147483647 h 21600"/>
                <a:gd name="T38" fmla="*/ 1047914631 w 21600"/>
                <a:gd name="T39" fmla="*/ 2147483647 h 21600"/>
                <a:gd name="T40" fmla="*/ 791774911 w 21600"/>
                <a:gd name="T41" fmla="*/ 2147483647 h 21600"/>
                <a:gd name="T42" fmla="*/ 512283553 w 21600"/>
                <a:gd name="T43" fmla="*/ 2147483647 h 21600"/>
                <a:gd name="T44" fmla="*/ 512283553 w 21600"/>
                <a:gd name="T45" fmla="*/ 2147483647 h 21600"/>
                <a:gd name="T46" fmla="*/ 419187597 w 21600"/>
                <a:gd name="T47" fmla="*/ 2147483647 h 21600"/>
                <a:gd name="T48" fmla="*/ 419187597 w 21600"/>
                <a:gd name="T49" fmla="*/ 2147483647 h 21600"/>
                <a:gd name="T50" fmla="*/ 209544035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82131835 w 21600"/>
                <a:gd name="T57" fmla="*/ 2147483647 h 21600"/>
                <a:gd name="T58" fmla="*/ 1653293815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731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596" y="21323"/>
                    <a:pt x="11596" y="20677"/>
                  </a:cubicBezTo>
                  <a:cubicBezTo>
                    <a:pt x="11596" y="12277"/>
                    <a:pt x="11596" y="12277"/>
                    <a:pt x="11596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731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24" name="AutoShape 42"/>
            <p:cNvSpPr>
              <a:spLocks/>
            </p:cNvSpPr>
            <p:nvPr/>
          </p:nvSpPr>
          <p:spPr bwMode="auto">
            <a:xfrm>
              <a:off x="2562821" y="4650525"/>
              <a:ext cx="297137" cy="72330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0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2147483647 w 21600"/>
                <a:gd name="T31" fmla="*/ 2147483647 h 21600"/>
                <a:gd name="T32" fmla="*/ 2147483647 w 21600"/>
                <a:gd name="T33" fmla="*/ 2147483647 h 21600"/>
                <a:gd name="T34" fmla="*/ 2147483647 w 21600"/>
                <a:gd name="T35" fmla="*/ 2147483647 h 21600"/>
                <a:gd name="T36" fmla="*/ 2147483647 w 21600"/>
                <a:gd name="T37" fmla="*/ 2147483647 h 21600"/>
                <a:gd name="T38" fmla="*/ 2147483647 w 21600"/>
                <a:gd name="T39" fmla="*/ 2147483647 h 21600"/>
                <a:gd name="T40" fmla="*/ 2147483647 w 21600"/>
                <a:gd name="T41" fmla="*/ 2147483647 h 21600"/>
                <a:gd name="T42" fmla="*/ 2147483647 w 21600"/>
                <a:gd name="T43" fmla="*/ 2147483647 h 21600"/>
                <a:gd name="T44" fmla="*/ 2147483647 w 21600"/>
                <a:gd name="T45" fmla="*/ 2147483647 h 21600"/>
                <a:gd name="T46" fmla="*/ 2147483647 w 21600"/>
                <a:gd name="T47" fmla="*/ 2147483647 h 21600"/>
                <a:gd name="T48" fmla="*/ 2147483647 w 21600"/>
                <a:gd name="T49" fmla="*/ 2147483647 h 21600"/>
                <a:gd name="T50" fmla="*/ 2147483647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2147483647 w 21600"/>
                <a:gd name="T57" fmla="*/ 2147483647 h 21600"/>
                <a:gd name="T58" fmla="*/ 214748364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25" name="AutoShape 43"/>
            <p:cNvSpPr>
              <a:spLocks/>
            </p:cNvSpPr>
            <p:nvPr/>
          </p:nvSpPr>
          <p:spPr bwMode="auto">
            <a:xfrm>
              <a:off x="5680174" y="4650674"/>
              <a:ext cx="296856" cy="722969"/>
            </a:xfrm>
            <a:custGeom>
              <a:avLst/>
              <a:gdLst>
                <a:gd name="T0" fmla="*/ 1644590881 w 21600"/>
                <a:gd name="T1" fmla="*/ 2147483647 h 21600"/>
                <a:gd name="T2" fmla="*/ 1497312536 w 21600"/>
                <a:gd name="T3" fmla="*/ 2147483647 h 21600"/>
                <a:gd name="T4" fmla="*/ 1178215760 w 21600"/>
                <a:gd name="T5" fmla="*/ 2147483647 h 21600"/>
                <a:gd name="T6" fmla="*/ 834570322 w 21600"/>
                <a:gd name="T7" fmla="*/ 2147483647 h 21600"/>
                <a:gd name="T8" fmla="*/ 687291537 w 21600"/>
                <a:gd name="T9" fmla="*/ 2147483647 h 21600"/>
                <a:gd name="T10" fmla="*/ 834570322 w 21600"/>
                <a:gd name="T11" fmla="*/ 2124142669 h 21600"/>
                <a:gd name="T12" fmla="*/ 1178215760 w 21600"/>
                <a:gd name="T13" fmla="*/ 0 h 21600"/>
                <a:gd name="T14" fmla="*/ 1497312536 w 21600"/>
                <a:gd name="T15" fmla="*/ 2124142669 h 21600"/>
                <a:gd name="T16" fmla="*/ 1644590881 w 21600"/>
                <a:gd name="T17" fmla="*/ 2147483647 h 21600"/>
                <a:gd name="T18" fmla="*/ 2147483647 w 21600"/>
                <a:gd name="T19" fmla="*/ 2147483647 h 21600"/>
                <a:gd name="T20" fmla="*/ 2110965561 w 21600"/>
                <a:gd name="T21" fmla="*/ 2147483647 h 21600"/>
                <a:gd name="T22" fmla="*/ 1890052003 w 21600"/>
                <a:gd name="T23" fmla="*/ 2147483647 h 21600"/>
                <a:gd name="T24" fmla="*/ 1890052003 w 21600"/>
                <a:gd name="T25" fmla="*/ 2147483647 h 21600"/>
                <a:gd name="T26" fmla="*/ 1791864827 w 21600"/>
                <a:gd name="T27" fmla="*/ 2147483647 h 21600"/>
                <a:gd name="T28" fmla="*/ 1791864827 w 21600"/>
                <a:gd name="T29" fmla="*/ 2147483647 h 21600"/>
                <a:gd name="T30" fmla="*/ 1521856142 w 21600"/>
                <a:gd name="T31" fmla="*/ 2147483647 h 21600"/>
                <a:gd name="T32" fmla="*/ 1251852734 w 21600"/>
                <a:gd name="T33" fmla="*/ 2147483647 h 21600"/>
                <a:gd name="T34" fmla="*/ 1251852734 w 21600"/>
                <a:gd name="T35" fmla="*/ 2147483647 h 21600"/>
                <a:gd name="T36" fmla="*/ 1104574389 w 21600"/>
                <a:gd name="T37" fmla="*/ 2147483647 h 21600"/>
                <a:gd name="T38" fmla="*/ 1104574389 w 21600"/>
                <a:gd name="T39" fmla="*/ 2147483647 h 21600"/>
                <a:gd name="T40" fmla="*/ 834570322 w 21600"/>
                <a:gd name="T41" fmla="*/ 2147483647 h 21600"/>
                <a:gd name="T42" fmla="*/ 564561196 w 21600"/>
                <a:gd name="T43" fmla="*/ 2147483647 h 21600"/>
                <a:gd name="T44" fmla="*/ 564561196 w 21600"/>
                <a:gd name="T45" fmla="*/ 2147483647 h 21600"/>
                <a:gd name="T46" fmla="*/ 441831405 w 21600"/>
                <a:gd name="T47" fmla="*/ 2147483647 h 21600"/>
                <a:gd name="T48" fmla="*/ 441831405 w 21600"/>
                <a:gd name="T49" fmla="*/ 2147483647 h 21600"/>
                <a:gd name="T50" fmla="*/ 220915702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13654124 w 21600"/>
                <a:gd name="T57" fmla="*/ 2147483647 h 21600"/>
                <a:gd name="T58" fmla="*/ 1742773219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350" y="13200"/>
                  </a:cubicBezTo>
                  <a:cubicBezTo>
                    <a:pt x="18000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26" name="AutoShape 44"/>
            <p:cNvSpPr>
              <a:spLocks/>
            </p:cNvSpPr>
            <p:nvPr/>
          </p:nvSpPr>
          <p:spPr bwMode="auto">
            <a:xfrm>
              <a:off x="3808556" y="4650674"/>
              <a:ext cx="295268" cy="722969"/>
            </a:xfrm>
            <a:custGeom>
              <a:avLst/>
              <a:gdLst>
                <a:gd name="T0" fmla="*/ 1624153198 w 21600"/>
                <a:gd name="T1" fmla="*/ 2147483647 h 21600"/>
                <a:gd name="T2" fmla="*/ 1478623308 w 21600"/>
                <a:gd name="T3" fmla="*/ 2147483647 h 21600"/>
                <a:gd name="T4" fmla="*/ 1139272575 w 21600"/>
                <a:gd name="T5" fmla="*/ 2147483647 h 21600"/>
                <a:gd name="T6" fmla="*/ 799922935 w 21600"/>
                <a:gd name="T7" fmla="*/ 2147483647 h 21600"/>
                <a:gd name="T8" fmla="*/ 678700373 w 21600"/>
                <a:gd name="T9" fmla="*/ 2147483647 h 21600"/>
                <a:gd name="T10" fmla="*/ 799922935 w 21600"/>
                <a:gd name="T11" fmla="*/ 2124142669 h 21600"/>
                <a:gd name="T12" fmla="*/ 1139272575 w 21600"/>
                <a:gd name="T13" fmla="*/ 0 h 21600"/>
                <a:gd name="T14" fmla="*/ 1478623308 w 21600"/>
                <a:gd name="T15" fmla="*/ 2124142669 h 21600"/>
                <a:gd name="T16" fmla="*/ 1624153198 w 21600"/>
                <a:gd name="T17" fmla="*/ 2147483647 h 21600"/>
                <a:gd name="T18" fmla="*/ 2147483647 w 21600"/>
                <a:gd name="T19" fmla="*/ 2147483647 h 21600"/>
                <a:gd name="T20" fmla="*/ 2084721681 w 21600"/>
                <a:gd name="T21" fmla="*/ 2147483647 h 21600"/>
                <a:gd name="T22" fmla="*/ 1866485901 w 21600"/>
                <a:gd name="T23" fmla="*/ 2147483647 h 21600"/>
                <a:gd name="T24" fmla="*/ 1866485901 w 21600"/>
                <a:gd name="T25" fmla="*/ 2147483647 h 21600"/>
                <a:gd name="T26" fmla="*/ 1769571979 w 21600"/>
                <a:gd name="T27" fmla="*/ 2147483647 h 21600"/>
                <a:gd name="T28" fmla="*/ 1769571979 w 21600"/>
                <a:gd name="T29" fmla="*/ 2147483647 h 21600"/>
                <a:gd name="T30" fmla="*/ 1502930636 w 21600"/>
                <a:gd name="T31" fmla="*/ 2147483647 h 21600"/>
                <a:gd name="T32" fmla="*/ 1211981966 w 21600"/>
                <a:gd name="T33" fmla="*/ 2147483647 h 21600"/>
                <a:gd name="T34" fmla="*/ 1211981966 w 21600"/>
                <a:gd name="T35" fmla="*/ 2147483647 h 21600"/>
                <a:gd name="T36" fmla="*/ 1090871387 w 21600"/>
                <a:gd name="T37" fmla="*/ 2147483647 h 21600"/>
                <a:gd name="T38" fmla="*/ 1090871387 w 21600"/>
                <a:gd name="T39" fmla="*/ 2147483647 h 21600"/>
                <a:gd name="T40" fmla="*/ 799922935 w 21600"/>
                <a:gd name="T41" fmla="*/ 2147483647 h 21600"/>
                <a:gd name="T42" fmla="*/ 533282030 w 21600"/>
                <a:gd name="T43" fmla="*/ 2147483647 h 21600"/>
                <a:gd name="T44" fmla="*/ 533282030 w 21600"/>
                <a:gd name="T45" fmla="*/ 2147483647 h 21600"/>
                <a:gd name="T46" fmla="*/ 436367343 w 21600"/>
                <a:gd name="T47" fmla="*/ 2147483647 h 21600"/>
                <a:gd name="T48" fmla="*/ 436367343 w 21600"/>
                <a:gd name="T49" fmla="*/ 2147483647 h 21600"/>
                <a:gd name="T50" fmla="*/ 218132492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05990983 w 21600"/>
                <a:gd name="T57" fmla="*/ 2147483647 h 21600"/>
                <a:gd name="T58" fmla="*/ 1721063183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27" name="AutoShape 45"/>
            <p:cNvSpPr>
              <a:spLocks/>
            </p:cNvSpPr>
            <p:nvPr/>
          </p:nvSpPr>
          <p:spPr bwMode="auto">
            <a:xfrm>
              <a:off x="4432429" y="4650674"/>
              <a:ext cx="295268" cy="722969"/>
            </a:xfrm>
            <a:custGeom>
              <a:avLst/>
              <a:gdLst>
                <a:gd name="T0" fmla="*/ 1597319252 w 21600"/>
                <a:gd name="T1" fmla="*/ 2147483647 h 21600"/>
                <a:gd name="T2" fmla="*/ 1478116760 w 21600"/>
                <a:gd name="T3" fmla="*/ 2147483647 h 21600"/>
                <a:gd name="T4" fmla="*/ 1144350308 w 21600"/>
                <a:gd name="T5" fmla="*/ 2147483647 h 21600"/>
                <a:gd name="T6" fmla="*/ 810582762 w 21600"/>
                <a:gd name="T7" fmla="*/ 2147483647 h 21600"/>
                <a:gd name="T8" fmla="*/ 667538372 w 21600"/>
                <a:gd name="T9" fmla="*/ 2147483647 h 21600"/>
                <a:gd name="T10" fmla="*/ 810582762 w 21600"/>
                <a:gd name="T11" fmla="*/ 2124142669 h 21600"/>
                <a:gd name="T12" fmla="*/ 1144350308 w 21600"/>
                <a:gd name="T13" fmla="*/ 0 h 21600"/>
                <a:gd name="T14" fmla="*/ 1478116760 w 21600"/>
                <a:gd name="T15" fmla="*/ 2124142669 h 21600"/>
                <a:gd name="T16" fmla="*/ 1597319252 w 21600"/>
                <a:gd name="T17" fmla="*/ 2147483647 h 21600"/>
                <a:gd name="T18" fmla="*/ 2147483647 w 21600"/>
                <a:gd name="T19" fmla="*/ 2147483647 h 21600"/>
                <a:gd name="T20" fmla="*/ 2074135781 w 21600"/>
                <a:gd name="T21" fmla="*/ 2147483647 h 21600"/>
                <a:gd name="T22" fmla="*/ 1859567446 w 21600"/>
                <a:gd name="T23" fmla="*/ 2147483647 h 21600"/>
                <a:gd name="T24" fmla="*/ 1859567446 w 21600"/>
                <a:gd name="T25" fmla="*/ 2147483647 h 21600"/>
                <a:gd name="T26" fmla="*/ 1740363642 w 21600"/>
                <a:gd name="T27" fmla="*/ 2147483647 h 21600"/>
                <a:gd name="T28" fmla="*/ 1740363642 w 21600"/>
                <a:gd name="T29" fmla="*/ 2147483647 h 21600"/>
                <a:gd name="T30" fmla="*/ 1478116760 w 21600"/>
                <a:gd name="T31" fmla="*/ 2147483647 h 21600"/>
                <a:gd name="T32" fmla="*/ 1215869003 w 21600"/>
                <a:gd name="T33" fmla="*/ 2147483647 h 21600"/>
                <a:gd name="T34" fmla="*/ 1215869003 w 21600"/>
                <a:gd name="T35" fmla="*/ 2147483647 h 21600"/>
                <a:gd name="T36" fmla="*/ 1072829863 w 21600"/>
                <a:gd name="T37" fmla="*/ 2147483647 h 21600"/>
                <a:gd name="T38" fmla="*/ 1072829863 w 21600"/>
                <a:gd name="T39" fmla="*/ 2147483647 h 21600"/>
                <a:gd name="T40" fmla="*/ 810582762 w 21600"/>
                <a:gd name="T41" fmla="*/ 2147483647 h 21600"/>
                <a:gd name="T42" fmla="*/ 548335443 w 21600"/>
                <a:gd name="T43" fmla="*/ 2147483647 h 21600"/>
                <a:gd name="T44" fmla="*/ 548335443 w 21600"/>
                <a:gd name="T45" fmla="*/ 2147483647 h 21600"/>
                <a:gd name="T46" fmla="*/ 429132623 w 21600"/>
                <a:gd name="T47" fmla="*/ 2147483647 h 21600"/>
                <a:gd name="T48" fmla="*/ 429132623 w 21600"/>
                <a:gd name="T49" fmla="*/ 2147483647 h 21600"/>
                <a:gd name="T50" fmla="*/ 214564343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96013990 w 21600"/>
                <a:gd name="T57" fmla="*/ 2147483647 h 21600"/>
                <a:gd name="T58" fmla="*/ 1692685095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28" name="AutoShape 46"/>
            <p:cNvSpPr>
              <a:spLocks/>
            </p:cNvSpPr>
            <p:nvPr/>
          </p:nvSpPr>
          <p:spPr bwMode="auto">
            <a:xfrm>
              <a:off x="6016716" y="4650674"/>
              <a:ext cx="293681" cy="722969"/>
            </a:xfrm>
            <a:custGeom>
              <a:avLst/>
              <a:gdLst>
                <a:gd name="T0" fmla="*/ 1596864843 w 21600"/>
                <a:gd name="T1" fmla="*/ 2147483647 h 21600"/>
                <a:gd name="T2" fmla="*/ 1453783511 w 21600"/>
                <a:gd name="T3" fmla="*/ 2147483647 h 21600"/>
                <a:gd name="T4" fmla="*/ 1120129820 w 21600"/>
                <a:gd name="T5" fmla="*/ 2147483647 h 21600"/>
                <a:gd name="T6" fmla="*/ 786481567 w 21600"/>
                <a:gd name="T7" fmla="*/ 2147483647 h 21600"/>
                <a:gd name="T8" fmla="*/ 667297594 w 21600"/>
                <a:gd name="T9" fmla="*/ 2147483647 h 21600"/>
                <a:gd name="T10" fmla="*/ 786481567 w 21600"/>
                <a:gd name="T11" fmla="*/ 2124142669 h 21600"/>
                <a:gd name="T12" fmla="*/ 1120129820 w 21600"/>
                <a:gd name="T13" fmla="*/ 0 h 21600"/>
                <a:gd name="T14" fmla="*/ 1453783511 w 21600"/>
                <a:gd name="T15" fmla="*/ 2124142669 h 21600"/>
                <a:gd name="T16" fmla="*/ 1596864843 w 21600"/>
                <a:gd name="T17" fmla="*/ 2147483647 h 21600"/>
                <a:gd name="T18" fmla="*/ 2147483647 w 21600"/>
                <a:gd name="T19" fmla="*/ 2147483647 h 21600"/>
                <a:gd name="T20" fmla="*/ 2049696851 w 21600"/>
                <a:gd name="T21" fmla="*/ 2147483647 h 21600"/>
                <a:gd name="T22" fmla="*/ 1835122713 w 21600"/>
                <a:gd name="T23" fmla="*/ 2147483647 h 21600"/>
                <a:gd name="T24" fmla="*/ 1835122713 w 21600"/>
                <a:gd name="T25" fmla="*/ 2147483647 h 21600"/>
                <a:gd name="T26" fmla="*/ 1739841754 w 21600"/>
                <a:gd name="T27" fmla="*/ 2147483647 h 21600"/>
                <a:gd name="T28" fmla="*/ 1739841754 w 21600"/>
                <a:gd name="T29" fmla="*/ 2147483647 h 21600"/>
                <a:gd name="T30" fmla="*/ 1477680869 w 21600"/>
                <a:gd name="T31" fmla="*/ 2147483647 h 21600"/>
                <a:gd name="T32" fmla="*/ 1191623497 w 21600"/>
                <a:gd name="T33" fmla="*/ 2147483647 h 21600"/>
                <a:gd name="T34" fmla="*/ 1191623497 w 21600"/>
                <a:gd name="T35" fmla="*/ 2147483647 h 21600"/>
                <a:gd name="T36" fmla="*/ 1072544813 w 21600"/>
                <a:gd name="T37" fmla="*/ 2147483647 h 21600"/>
                <a:gd name="T38" fmla="*/ 1072544813 w 21600"/>
                <a:gd name="T39" fmla="*/ 2147483647 h 21600"/>
                <a:gd name="T40" fmla="*/ 786481567 w 21600"/>
                <a:gd name="T41" fmla="*/ 2147483647 h 21600"/>
                <a:gd name="T42" fmla="*/ 524320682 w 21600"/>
                <a:gd name="T43" fmla="*/ 2147483647 h 21600"/>
                <a:gd name="T44" fmla="*/ 524320682 w 21600"/>
                <a:gd name="T45" fmla="*/ 2147483647 h 21600"/>
                <a:gd name="T46" fmla="*/ 429039832 w 21600"/>
                <a:gd name="T47" fmla="*/ 2147483647 h 21600"/>
                <a:gd name="T48" fmla="*/ 429039832 w 21600"/>
                <a:gd name="T49" fmla="*/ 2147483647 h 21600"/>
                <a:gd name="T50" fmla="*/ 214464987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72016199 w 21600"/>
                <a:gd name="T57" fmla="*/ 2147483647 h 21600"/>
                <a:gd name="T58" fmla="*/ 169214623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29" name="AutoShape 47"/>
            <p:cNvSpPr>
              <a:spLocks/>
            </p:cNvSpPr>
            <p:nvPr/>
          </p:nvSpPr>
          <p:spPr bwMode="auto">
            <a:xfrm>
              <a:off x="6642177" y="4650674"/>
              <a:ext cx="293681" cy="722969"/>
            </a:xfrm>
            <a:custGeom>
              <a:avLst/>
              <a:gdLst>
                <a:gd name="T0" fmla="*/ 1577208672 w 21600"/>
                <a:gd name="T1" fmla="*/ 2147483647 h 21600"/>
                <a:gd name="T2" fmla="*/ 1435888555 w 21600"/>
                <a:gd name="T3" fmla="*/ 2147483647 h 21600"/>
                <a:gd name="T4" fmla="*/ 1106347267 w 21600"/>
                <a:gd name="T5" fmla="*/ 2147483647 h 21600"/>
                <a:gd name="T6" fmla="*/ 776800974 w 21600"/>
                <a:gd name="T7" fmla="*/ 2147483647 h 21600"/>
                <a:gd name="T8" fmla="*/ 635586583 w 21600"/>
                <a:gd name="T9" fmla="*/ 2147483647 h 21600"/>
                <a:gd name="T10" fmla="*/ 776800974 w 21600"/>
                <a:gd name="T11" fmla="*/ 2124142669 h 21600"/>
                <a:gd name="T12" fmla="*/ 1106347267 w 21600"/>
                <a:gd name="T13" fmla="*/ 0 h 21600"/>
                <a:gd name="T14" fmla="*/ 1435888555 w 21600"/>
                <a:gd name="T15" fmla="*/ 2124142669 h 21600"/>
                <a:gd name="T16" fmla="*/ 1577208672 w 21600"/>
                <a:gd name="T17" fmla="*/ 2147483647 h 21600"/>
                <a:gd name="T18" fmla="*/ 2147483647 w 21600"/>
                <a:gd name="T19" fmla="*/ 2147483647 h 21600"/>
                <a:gd name="T20" fmla="*/ 2024467270 w 21600"/>
                <a:gd name="T21" fmla="*/ 2147483647 h 21600"/>
                <a:gd name="T22" fmla="*/ 1812538870 w 21600"/>
                <a:gd name="T23" fmla="*/ 2147483647 h 21600"/>
                <a:gd name="T24" fmla="*/ 1812538870 w 21600"/>
                <a:gd name="T25" fmla="*/ 2147483647 h 21600"/>
                <a:gd name="T26" fmla="*/ 1718427849 w 21600"/>
                <a:gd name="T27" fmla="*/ 2147483647 h 21600"/>
                <a:gd name="T28" fmla="*/ 1718427849 w 21600"/>
                <a:gd name="T29" fmla="*/ 2147483647 h 21600"/>
                <a:gd name="T30" fmla="*/ 1435888555 w 21600"/>
                <a:gd name="T31" fmla="*/ 2147483647 h 21600"/>
                <a:gd name="T32" fmla="*/ 1176956855 w 21600"/>
                <a:gd name="T33" fmla="*/ 2147483647 h 21600"/>
                <a:gd name="T34" fmla="*/ 1176956855 w 21600"/>
                <a:gd name="T35" fmla="*/ 2147483647 h 21600"/>
                <a:gd name="T36" fmla="*/ 1059340050 w 21600"/>
                <a:gd name="T37" fmla="*/ 2147483647 h 21600"/>
                <a:gd name="T38" fmla="*/ 1059340050 w 21600"/>
                <a:gd name="T39" fmla="*/ 2147483647 h 21600"/>
                <a:gd name="T40" fmla="*/ 776800974 w 21600"/>
                <a:gd name="T41" fmla="*/ 2147483647 h 21600"/>
                <a:gd name="T42" fmla="*/ 517868839 w 21600"/>
                <a:gd name="T43" fmla="*/ 2147483647 h 21600"/>
                <a:gd name="T44" fmla="*/ 517868839 w 21600"/>
                <a:gd name="T45" fmla="*/ 2147483647 h 21600"/>
                <a:gd name="T46" fmla="*/ 423757926 w 21600"/>
                <a:gd name="T47" fmla="*/ 2147483647 h 21600"/>
                <a:gd name="T48" fmla="*/ 423757926 w 21600"/>
                <a:gd name="T49" fmla="*/ 2147483647 h 21600"/>
                <a:gd name="T50" fmla="*/ 211828711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64976995 w 21600"/>
                <a:gd name="T57" fmla="*/ 2147483647 h 21600"/>
                <a:gd name="T58" fmla="*/ 1671318823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30" name="AutoShape 48"/>
            <p:cNvSpPr>
              <a:spLocks/>
            </p:cNvSpPr>
            <p:nvPr/>
          </p:nvSpPr>
          <p:spPr bwMode="auto">
            <a:xfrm>
              <a:off x="6332622" y="4650674"/>
              <a:ext cx="296855" cy="722969"/>
            </a:xfrm>
            <a:custGeom>
              <a:avLst/>
              <a:gdLst>
                <a:gd name="T0" fmla="*/ 1644572147 w 21600"/>
                <a:gd name="T1" fmla="*/ 2147483647 h 21600"/>
                <a:gd name="T2" fmla="*/ 1521843099 w 21600"/>
                <a:gd name="T3" fmla="*/ 2147483647 h 21600"/>
                <a:gd name="T4" fmla="*/ 1178201237 w 21600"/>
                <a:gd name="T5" fmla="*/ 2147483647 h 21600"/>
                <a:gd name="T6" fmla="*/ 834558275 w 21600"/>
                <a:gd name="T7" fmla="*/ 2147483647 h 21600"/>
                <a:gd name="T8" fmla="*/ 687285264 w 21600"/>
                <a:gd name="T9" fmla="*/ 2147483647 h 21600"/>
                <a:gd name="T10" fmla="*/ 834558275 w 21600"/>
                <a:gd name="T11" fmla="*/ 2124142669 h 21600"/>
                <a:gd name="T12" fmla="*/ 1178201237 w 21600"/>
                <a:gd name="T13" fmla="*/ 0 h 21600"/>
                <a:gd name="T14" fmla="*/ 1521843099 w 21600"/>
                <a:gd name="T15" fmla="*/ 2124142669 h 21600"/>
                <a:gd name="T16" fmla="*/ 1644572147 w 21600"/>
                <a:gd name="T17" fmla="*/ 2147483647 h 21600"/>
                <a:gd name="T18" fmla="*/ 2147483647 w 21600"/>
                <a:gd name="T19" fmla="*/ 2147483647 h 21600"/>
                <a:gd name="T20" fmla="*/ 2135487900 w 21600"/>
                <a:gd name="T21" fmla="*/ 2147483647 h 21600"/>
                <a:gd name="T22" fmla="*/ 1914578604 w 21600"/>
                <a:gd name="T23" fmla="*/ 2147483647 h 21600"/>
                <a:gd name="T24" fmla="*/ 1914578604 w 21600"/>
                <a:gd name="T25" fmla="*/ 2147483647 h 21600"/>
                <a:gd name="T26" fmla="*/ 1791845598 w 21600"/>
                <a:gd name="T27" fmla="*/ 2147483647 h 21600"/>
                <a:gd name="T28" fmla="*/ 1791845598 w 21600"/>
                <a:gd name="T29" fmla="*/ 2147483647 h 21600"/>
                <a:gd name="T30" fmla="*/ 1521843099 w 21600"/>
                <a:gd name="T31" fmla="*/ 2147483647 h 21600"/>
                <a:gd name="T32" fmla="*/ 1251837082 w 21600"/>
                <a:gd name="T33" fmla="*/ 2147483647 h 21600"/>
                <a:gd name="T34" fmla="*/ 1251837082 w 21600"/>
                <a:gd name="T35" fmla="*/ 2147483647 h 21600"/>
                <a:gd name="T36" fmla="*/ 1104564511 w 21600"/>
                <a:gd name="T37" fmla="*/ 2147483647 h 21600"/>
                <a:gd name="T38" fmla="*/ 1104564511 w 21600"/>
                <a:gd name="T39" fmla="*/ 2147483647 h 21600"/>
                <a:gd name="T40" fmla="*/ 834558275 w 21600"/>
                <a:gd name="T41" fmla="*/ 2147483647 h 21600"/>
                <a:gd name="T42" fmla="*/ 564556656 w 21600"/>
                <a:gd name="T43" fmla="*/ 2147483647 h 21600"/>
                <a:gd name="T44" fmla="*/ 564556656 w 21600"/>
                <a:gd name="T45" fmla="*/ 2147483647 h 21600"/>
                <a:gd name="T46" fmla="*/ 441827718 w 21600"/>
                <a:gd name="T47" fmla="*/ 2147483647 h 21600"/>
                <a:gd name="T48" fmla="*/ 441827718 w 21600"/>
                <a:gd name="T49" fmla="*/ 2147483647 h 21600"/>
                <a:gd name="T50" fmla="*/ 220913859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13644581 w 21600"/>
                <a:gd name="T57" fmla="*/ 2147483647 h 21600"/>
                <a:gd name="T58" fmla="*/ 1742756793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6" name="AutoShape 55"/>
            <p:cNvSpPr>
              <a:spLocks/>
            </p:cNvSpPr>
            <p:nvPr/>
          </p:nvSpPr>
          <p:spPr bwMode="auto">
            <a:xfrm>
              <a:off x="1122569" y="4682515"/>
              <a:ext cx="872329" cy="872329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2147483647 w 19679"/>
                <a:gd name="T9" fmla="*/ 2147483647 h 19679"/>
                <a:gd name="T10" fmla="*/ 2147483647 w 19679"/>
                <a:gd name="T11" fmla="*/ 2147483647 h 196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679"/>
                <a:gd name="T19" fmla="*/ 0 h 19679"/>
                <a:gd name="T20" fmla="*/ 19679 w 19679"/>
                <a:gd name="T21" fmla="*/ 19679 h 196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ln w="50800">
              <a:noFill/>
              <a:bevel/>
              <a:headEnd/>
              <a:tailEnd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 lIns="0" tIns="0" rIns="0" bIns="0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ea typeface="微软雅黑" pitchFamily="34" charset="-122"/>
              </a:endParaRPr>
            </a:p>
          </p:txBody>
        </p:sp>
        <p:sp>
          <p:nvSpPr>
            <p:cNvPr id="15434" name="Rectangle 59"/>
            <p:cNvSpPr>
              <a:spLocks/>
            </p:cNvSpPr>
            <p:nvPr/>
          </p:nvSpPr>
          <p:spPr bwMode="auto">
            <a:xfrm>
              <a:off x="1284560" y="4840730"/>
              <a:ext cx="885091" cy="3634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ts val="675"/>
                </a:spcBef>
              </a:pPr>
              <a:r>
                <a:rPr lang="uk-UA" altLang="zh-CN" sz="1600" b="1">
                  <a:solidFill>
                    <a:srgbClr val="FFFFFF"/>
                  </a:solidFill>
                  <a:latin typeface="Calibri" pitchFamily="34" charset="0"/>
                  <a:ea typeface="微软雅黑" charset="-122"/>
                  <a:cs typeface="Arial" charset="0"/>
                  <a:sym typeface="Arial" charset="0"/>
                </a:rPr>
                <a:t>24 687</a:t>
              </a:r>
              <a:endParaRPr lang="en-US" altLang="zh-CN" sz="1600" b="1">
                <a:solidFill>
                  <a:srgbClr val="FFFFFF"/>
                </a:solidFill>
                <a:latin typeface="Calibri" pitchFamily="34" charset="0"/>
                <a:ea typeface="微软雅黑" charset="-122"/>
                <a:cs typeface="Arial" charset="0"/>
                <a:sym typeface="Arial" charset="0"/>
              </a:endParaRPr>
            </a:p>
          </p:txBody>
        </p:sp>
        <p:sp>
          <p:nvSpPr>
            <p:cNvPr id="15435" name="TextBox 13"/>
            <p:cNvSpPr txBox="1">
              <a:spLocks noChangeArrowheads="1"/>
            </p:cNvSpPr>
            <p:nvPr/>
          </p:nvSpPr>
          <p:spPr bwMode="auto">
            <a:xfrm>
              <a:off x="7806040" y="4649255"/>
              <a:ext cx="2235767" cy="208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63613">
                <a:spcBef>
                  <a:spcPct val="20000"/>
                </a:spcBef>
              </a:pPr>
              <a:endParaRPr lang="ru-RU" sz="1300" b="1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endParaRPr>
            </a:p>
          </p:txBody>
        </p:sp>
        <p:sp>
          <p:nvSpPr>
            <p:cNvPr id="15436" name="TextBox 13"/>
            <p:cNvSpPr txBox="1">
              <a:spLocks noChangeArrowheads="1"/>
            </p:cNvSpPr>
            <p:nvPr/>
          </p:nvSpPr>
          <p:spPr bwMode="auto">
            <a:xfrm>
              <a:off x="1102759" y="4261662"/>
              <a:ext cx="4577414" cy="220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63613">
                <a:spcBef>
                  <a:spcPct val="20000"/>
                </a:spcBef>
              </a:pPr>
              <a:r>
                <a:rPr lang="uk-UA" altLang="zh-CN" sz="1400" b="1">
                  <a:solidFill>
                    <a:srgbClr val="445469"/>
                  </a:solidFill>
                  <a:latin typeface="Calibri" pitchFamily="34" charset="0"/>
                  <a:ea typeface="微软雅黑" charset="-122"/>
                  <a:sym typeface="Arial" charset="0"/>
                </a:rPr>
                <a:t>Кількість посад державної служби за штатним розписом</a:t>
              </a:r>
              <a:endParaRPr lang="en-US" altLang="zh-CN" sz="1400" b="1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endParaRPr>
            </a:p>
          </p:txBody>
        </p:sp>
      </p:grpSp>
      <p:grpSp>
        <p:nvGrpSpPr>
          <p:cNvPr id="174" name="组合 61"/>
          <p:cNvGrpSpPr>
            <a:grpSpLocks/>
          </p:cNvGrpSpPr>
          <p:nvPr/>
        </p:nvGrpSpPr>
        <p:grpSpPr bwMode="auto">
          <a:xfrm>
            <a:off x="790575" y="4021138"/>
            <a:ext cx="3609975" cy="1095375"/>
            <a:chOff x="51905" y="1291238"/>
            <a:chExt cx="3604640" cy="1139160"/>
          </a:xfrm>
        </p:grpSpPr>
        <p:sp>
          <p:nvSpPr>
            <p:cNvPr id="15408" name="AutoShape 5"/>
            <p:cNvSpPr>
              <a:spLocks/>
            </p:cNvSpPr>
            <p:nvPr/>
          </p:nvSpPr>
          <p:spPr bwMode="auto">
            <a:xfrm>
              <a:off x="1632369" y="1687789"/>
              <a:ext cx="295263" cy="723240"/>
            </a:xfrm>
            <a:custGeom>
              <a:avLst/>
              <a:gdLst>
                <a:gd name="T0" fmla="*/ 1624090701 w 21600"/>
                <a:gd name="T1" fmla="*/ 2147483647 h 21600"/>
                <a:gd name="T2" fmla="*/ 1478570275 w 21600"/>
                <a:gd name="T3" fmla="*/ 2147483647 h 21600"/>
                <a:gd name="T4" fmla="*/ 1139227037 w 21600"/>
                <a:gd name="T5" fmla="*/ 2147483647 h 21600"/>
                <a:gd name="T6" fmla="*/ 799889705 w 21600"/>
                <a:gd name="T7" fmla="*/ 2147483647 h 21600"/>
                <a:gd name="T8" fmla="*/ 654476011 w 21600"/>
                <a:gd name="T9" fmla="*/ 2147483647 h 21600"/>
                <a:gd name="T10" fmla="*/ 799889705 w 21600"/>
                <a:gd name="T11" fmla="*/ 2131097677 h 21600"/>
                <a:gd name="T12" fmla="*/ 1139227037 w 21600"/>
                <a:gd name="T13" fmla="*/ 0 h 21600"/>
                <a:gd name="T14" fmla="*/ 1478570275 w 21600"/>
                <a:gd name="T15" fmla="*/ 2131097677 h 21600"/>
                <a:gd name="T16" fmla="*/ 1624090701 w 21600"/>
                <a:gd name="T17" fmla="*/ 2147483647 h 21600"/>
                <a:gd name="T18" fmla="*/ 2147483647 w 21600"/>
                <a:gd name="T19" fmla="*/ 2147483647 h 21600"/>
                <a:gd name="T20" fmla="*/ 2084640887 w 21600"/>
                <a:gd name="T21" fmla="*/ 2147483647 h 21600"/>
                <a:gd name="T22" fmla="*/ 1866414051 w 21600"/>
                <a:gd name="T23" fmla="*/ 2147483647 h 21600"/>
                <a:gd name="T24" fmla="*/ 1866414051 w 21600"/>
                <a:gd name="T25" fmla="*/ 2147483647 h 21600"/>
                <a:gd name="T26" fmla="*/ 1769504395 w 21600"/>
                <a:gd name="T27" fmla="*/ 2147483647 h 21600"/>
                <a:gd name="T28" fmla="*/ 1769504395 w 21600"/>
                <a:gd name="T29" fmla="*/ 2147483647 h 21600"/>
                <a:gd name="T30" fmla="*/ 1478570275 w 21600"/>
                <a:gd name="T31" fmla="*/ 2147483647 h 21600"/>
                <a:gd name="T32" fmla="*/ 1211938696 w 21600"/>
                <a:gd name="T33" fmla="*/ 2147483647 h 21600"/>
                <a:gd name="T34" fmla="*/ 1211938696 w 21600"/>
                <a:gd name="T35" fmla="*/ 2147483647 h 21600"/>
                <a:gd name="T36" fmla="*/ 1066520628 w 21600"/>
                <a:gd name="T37" fmla="*/ 2147483647 h 21600"/>
                <a:gd name="T38" fmla="*/ 1066520628 w 21600"/>
                <a:gd name="T39" fmla="*/ 2147483647 h 21600"/>
                <a:gd name="T40" fmla="*/ 799889705 w 21600"/>
                <a:gd name="T41" fmla="*/ 2147483647 h 21600"/>
                <a:gd name="T42" fmla="*/ 533262938 w 21600"/>
                <a:gd name="T43" fmla="*/ 2147483647 h 21600"/>
                <a:gd name="T44" fmla="*/ 533262938 w 21600"/>
                <a:gd name="T45" fmla="*/ 2147483647 h 21600"/>
                <a:gd name="T46" fmla="*/ 436351861 w 21600"/>
                <a:gd name="T47" fmla="*/ 2147483647 h 21600"/>
                <a:gd name="T48" fmla="*/ 436351861 w 21600"/>
                <a:gd name="T49" fmla="*/ 2147483647 h 21600"/>
                <a:gd name="T50" fmla="*/ 218124533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81769601 w 21600"/>
                <a:gd name="T57" fmla="*/ 2147483647 h 21600"/>
                <a:gd name="T58" fmla="*/ 1720997295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004" y="12277"/>
                    <a:pt x="10004" y="12277"/>
                    <a:pt x="10004" y="12277"/>
                  </a:cubicBezTo>
                  <a:cubicBezTo>
                    <a:pt x="10004" y="20677"/>
                    <a:pt x="10004" y="20677"/>
                    <a:pt x="10004" y="20677"/>
                  </a:cubicBezTo>
                  <a:cubicBezTo>
                    <a:pt x="10004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09" name="AutoShape 8"/>
            <p:cNvSpPr>
              <a:spLocks/>
            </p:cNvSpPr>
            <p:nvPr/>
          </p:nvSpPr>
          <p:spPr bwMode="auto">
            <a:xfrm>
              <a:off x="1272681" y="1698563"/>
              <a:ext cx="298438" cy="723240"/>
            </a:xfrm>
            <a:custGeom>
              <a:avLst/>
              <a:gdLst>
                <a:gd name="T0" fmla="*/ 1672342931 w 21600"/>
                <a:gd name="T1" fmla="*/ 2147483647 h 21600"/>
                <a:gd name="T2" fmla="*/ 1547540183 w 21600"/>
                <a:gd name="T3" fmla="*/ 2147483647 h 21600"/>
                <a:gd name="T4" fmla="*/ 1198096382 w 21600"/>
                <a:gd name="T5" fmla="*/ 2147483647 h 21600"/>
                <a:gd name="T6" fmla="*/ 848654128 w 21600"/>
                <a:gd name="T7" fmla="*/ 2147483647 h 21600"/>
                <a:gd name="T8" fmla="*/ 698890477 w 21600"/>
                <a:gd name="T9" fmla="*/ 2147483647 h 21600"/>
                <a:gd name="T10" fmla="*/ 848654128 w 21600"/>
                <a:gd name="T11" fmla="*/ 2131097677 h 21600"/>
                <a:gd name="T12" fmla="*/ 1198096382 w 21600"/>
                <a:gd name="T13" fmla="*/ 0 h 21600"/>
                <a:gd name="T14" fmla="*/ 1547540183 w 21600"/>
                <a:gd name="T15" fmla="*/ 2131097677 h 21600"/>
                <a:gd name="T16" fmla="*/ 1672342931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1921946215 w 21600"/>
                <a:gd name="T23" fmla="*/ 2147483647 h 21600"/>
                <a:gd name="T24" fmla="*/ 1921946215 w 21600"/>
                <a:gd name="T25" fmla="*/ 2147483647 h 21600"/>
                <a:gd name="T26" fmla="*/ 1822105697 w 21600"/>
                <a:gd name="T27" fmla="*/ 2147483647 h 21600"/>
                <a:gd name="T28" fmla="*/ 1822105697 w 21600"/>
                <a:gd name="T29" fmla="*/ 2147483647 h 21600"/>
                <a:gd name="T30" fmla="*/ 1547540183 w 21600"/>
                <a:gd name="T31" fmla="*/ 2147483647 h 21600"/>
                <a:gd name="T32" fmla="*/ 1272978207 w 21600"/>
                <a:gd name="T33" fmla="*/ 2147483647 h 21600"/>
                <a:gd name="T34" fmla="*/ 1272978207 w 21600"/>
                <a:gd name="T35" fmla="*/ 2147483647 h 21600"/>
                <a:gd name="T36" fmla="*/ 1123215441 w 21600"/>
                <a:gd name="T37" fmla="*/ 2147483647 h 21600"/>
                <a:gd name="T38" fmla="*/ 1123215441 w 21600"/>
                <a:gd name="T39" fmla="*/ 2147483647 h 21600"/>
                <a:gd name="T40" fmla="*/ 848654128 w 21600"/>
                <a:gd name="T41" fmla="*/ 2147483647 h 21600"/>
                <a:gd name="T42" fmla="*/ 574088172 w 21600"/>
                <a:gd name="T43" fmla="*/ 2147483647 h 21600"/>
                <a:gd name="T44" fmla="*/ 574088172 w 21600"/>
                <a:gd name="T45" fmla="*/ 2147483647 h 21600"/>
                <a:gd name="T46" fmla="*/ 449285314 w 21600"/>
                <a:gd name="T47" fmla="*/ 2147483647 h 21600"/>
                <a:gd name="T48" fmla="*/ 449285314 w 21600"/>
                <a:gd name="T49" fmla="*/ 2147483647 h 21600"/>
                <a:gd name="T50" fmla="*/ 224644978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24009094 w 21600"/>
                <a:gd name="T57" fmla="*/ 2147483647 h 21600"/>
                <a:gd name="T58" fmla="*/ 1772183891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10" name="AutoShape 11"/>
            <p:cNvSpPr>
              <a:spLocks/>
            </p:cNvSpPr>
            <p:nvPr/>
          </p:nvSpPr>
          <p:spPr bwMode="auto">
            <a:xfrm>
              <a:off x="1983548" y="1687789"/>
              <a:ext cx="296851" cy="723240"/>
            </a:xfrm>
            <a:custGeom>
              <a:avLst/>
              <a:gdLst>
                <a:gd name="T0" fmla="*/ 1644535035 w 21600"/>
                <a:gd name="T1" fmla="*/ 2147483647 h 21600"/>
                <a:gd name="T2" fmla="*/ 1497262689 w 21600"/>
                <a:gd name="T3" fmla="*/ 2147483647 h 21600"/>
                <a:gd name="T4" fmla="*/ 1178176565 w 21600"/>
                <a:gd name="T5" fmla="*/ 2147483647 h 21600"/>
                <a:gd name="T6" fmla="*/ 834542192 w 21600"/>
                <a:gd name="T7" fmla="*/ 2147483647 h 21600"/>
                <a:gd name="T8" fmla="*/ 687268527 w 21600"/>
                <a:gd name="T9" fmla="*/ 2147483647 h 21600"/>
                <a:gd name="T10" fmla="*/ 834542192 w 21600"/>
                <a:gd name="T11" fmla="*/ 2131097677 h 21600"/>
                <a:gd name="T12" fmla="*/ 1178176565 w 21600"/>
                <a:gd name="T13" fmla="*/ 0 h 21600"/>
                <a:gd name="T14" fmla="*/ 1497262689 w 21600"/>
                <a:gd name="T15" fmla="*/ 2131097677 h 21600"/>
                <a:gd name="T16" fmla="*/ 1644535035 w 21600"/>
                <a:gd name="T17" fmla="*/ 2147483647 h 21600"/>
                <a:gd name="T18" fmla="*/ 2147483647 w 21600"/>
                <a:gd name="T19" fmla="*/ 2147483647 h 21600"/>
                <a:gd name="T20" fmla="*/ 2110894823 w 21600"/>
                <a:gd name="T21" fmla="*/ 2147483647 h 21600"/>
                <a:gd name="T22" fmla="*/ 1889988504 w 21600"/>
                <a:gd name="T23" fmla="*/ 2147483647 h 21600"/>
                <a:gd name="T24" fmla="*/ 1889988504 w 21600"/>
                <a:gd name="T25" fmla="*/ 2147483647 h 21600"/>
                <a:gd name="T26" fmla="*/ 1791804742 w 21600"/>
                <a:gd name="T27" fmla="*/ 2147483647 h 21600"/>
                <a:gd name="T28" fmla="*/ 1791804742 w 21600"/>
                <a:gd name="T29" fmla="*/ 2147483647 h 21600"/>
                <a:gd name="T30" fmla="*/ 1521805002 w 21600"/>
                <a:gd name="T31" fmla="*/ 2147483647 h 21600"/>
                <a:gd name="T32" fmla="*/ 1251810539 w 21600"/>
                <a:gd name="T33" fmla="*/ 2147483647 h 21600"/>
                <a:gd name="T34" fmla="*/ 1251810539 w 21600"/>
                <a:gd name="T35" fmla="*/ 2147483647 h 21600"/>
                <a:gd name="T36" fmla="*/ 1104537314 w 21600"/>
                <a:gd name="T37" fmla="*/ 2147483647 h 21600"/>
                <a:gd name="T38" fmla="*/ 1104537314 w 21600"/>
                <a:gd name="T39" fmla="*/ 2147483647 h 21600"/>
                <a:gd name="T40" fmla="*/ 834542192 w 21600"/>
                <a:gd name="T41" fmla="*/ 2147483647 h 21600"/>
                <a:gd name="T42" fmla="*/ 564542452 w 21600"/>
                <a:gd name="T43" fmla="*/ 2147483647 h 21600"/>
                <a:gd name="T44" fmla="*/ 564542452 w 21600"/>
                <a:gd name="T45" fmla="*/ 2147483647 h 21600"/>
                <a:gd name="T46" fmla="*/ 441816487 w 21600"/>
                <a:gd name="T47" fmla="*/ 2147483647 h 21600"/>
                <a:gd name="T48" fmla="*/ 441816487 w 21600"/>
                <a:gd name="T49" fmla="*/ 2147483647 h 21600"/>
                <a:gd name="T50" fmla="*/ 220908243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13633674 w 21600"/>
                <a:gd name="T57" fmla="*/ 2147483647 h 21600"/>
                <a:gd name="T58" fmla="*/ 1742713960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350" y="13200"/>
                  </a:cubicBezTo>
                  <a:cubicBezTo>
                    <a:pt x="18000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11" name="AutoShape 14"/>
            <p:cNvSpPr>
              <a:spLocks/>
            </p:cNvSpPr>
            <p:nvPr/>
          </p:nvSpPr>
          <p:spPr bwMode="auto">
            <a:xfrm>
              <a:off x="2344107" y="1687789"/>
              <a:ext cx="295263" cy="723240"/>
            </a:xfrm>
            <a:custGeom>
              <a:avLst/>
              <a:gdLst>
                <a:gd name="T0" fmla="*/ 1614114752 w 21600"/>
                <a:gd name="T1" fmla="*/ 2147483647 h 21600"/>
                <a:gd name="T2" fmla="*/ 1469487551 w 21600"/>
                <a:gd name="T3" fmla="*/ 2147483647 h 21600"/>
                <a:gd name="T4" fmla="*/ 1132230838 w 21600"/>
                <a:gd name="T5" fmla="*/ 2147483647 h 21600"/>
                <a:gd name="T6" fmla="*/ 794977405 w 21600"/>
                <a:gd name="T7" fmla="*/ 2147483647 h 21600"/>
                <a:gd name="T8" fmla="*/ 674505771 w 21600"/>
                <a:gd name="T9" fmla="*/ 2147483647 h 21600"/>
                <a:gd name="T10" fmla="*/ 794977405 w 21600"/>
                <a:gd name="T11" fmla="*/ 2131097677 h 21600"/>
                <a:gd name="T12" fmla="*/ 1132230838 w 21600"/>
                <a:gd name="T13" fmla="*/ 0 h 21600"/>
                <a:gd name="T14" fmla="*/ 1469487551 w 21600"/>
                <a:gd name="T15" fmla="*/ 2131097677 h 21600"/>
                <a:gd name="T16" fmla="*/ 1614114752 w 21600"/>
                <a:gd name="T17" fmla="*/ 2147483647 h 21600"/>
                <a:gd name="T18" fmla="*/ 2147483647 w 21600"/>
                <a:gd name="T19" fmla="*/ 2147483647 h 21600"/>
                <a:gd name="T20" fmla="*/ 2071840037 w 21600"/>
                <a:gd name="T21" fmla="*/ 2147483647 h 21600"/>
                <a:gd name="T22" fmla="*/ 1854948227 w 21600"/>
                <a:gd name="T23" fmla="*/ 2147483647 h 21600"/>
                <a:gd name="T24" fmla="*/ 1854948227 w 21600"/>
                <a:gd name="T25" fmla="*/ 2147483647 h 21600"/>
                <a:gd name="T26" fmla="*/ 1758636971 w 21600"/>
                <a:gd name="T27" fmla="*/ 2147483647 h 21600"/>
                <a:gd name="T28" fmla="*/ 1758636971 w 21600"/>
                <a:gd name="T29" fmla="*/ 2147483647 h 21600"/>
                <a:gd name="T30" fmla="*/ 1493643992 w 21600"/>
                <a:gd name="T31" fmla="*/ 2147483647 h 21600"/>
                <a:gd name="T32" fmla="*/ 1204495447 w 21600"/>
                <a:gd name="T33" fmla="*/ 2147483647 h 21600"/>
                <a:gd name="T34" fmla="*/ 1204495447 w 21600"/>
                <a:gd name="T35" fmla="*/ 2147483647 h 21600"/>
                <a:gd name="T36" fmla="*/ 1084131419 w 21600"/>
                <a:gd name="T37" fmla="*/ 2147483647 h 21600"/>
                <a:gd name="T38" fmla="*/ 1084131419 w 21600"/>
                <a:gd name="T39" fmla="*/ 2147483647 h 21600"/>
                <a:gd name="T40" fmla="*/ 794977405 w 21600"/>
                <a:gd name="T41" fmla="*/ 2147483647 h 21600"/>
                <a:gd name="T42" fmla="*/ 529984864 w 21600"/>
                <a:gd name="T43" fmla="*/ 2147483647 h 21600"/>
                <a:gd name="T44" fmla="*/ 529984864 w 21600"/>
                <a:gd name="T45" fmla="*/ 2147483647 h 21600"/>
                <a:gd name="T46" fmla="*/ 433674373 w 21600"/>
                <a:gd name="T47" fmla="*/ 2147483647 h 21600"/>
                <a:gd name="T48" fmla="*/ 433674373 w 21600"/>
                <a:gd name="T49" fmla="*/ 2147483647 h 21600"/>
                <a:gd name="T50" fmla="*/ 216781743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78195389 w 21600"/>
                <a:gd name="T57" fmla="*/ 2147483647 h 21600"/>
                <a:gd name="T58" fmla="*/ 1710425571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12" name="AutoShape 15"/>
            <p:cNvSpPr>
              <a:spLocks/>
            </p:cNvSpPr>
            <p:nvPr/>
          </p:nvSpPr>
          <p:spPr bwMode="auto">
            <a:xfrm>
              <a:off x="3024280" y="1698562"/>
              <a:ext cx="293676" cy="723240"/>
            </a:xfrm>
            <a:custGeom>
              <a:avLst/>
              <a:gdLst>
                <a:gd name="T0" fmla="*/ 1577154845 w 21600"/>
                <a:gd name="T1" fmla="*/ 2147483647 h 21600"/>
                <a:gd name="T2" fmla="*/ 1435839745 w 21600"/>
                <a:gd name="T3" fmla="*/ 2147483647 h 21600"/>
                <a:gd name="T4" fmla="*/ 1106309287 w 21600"/>
                <a:gd name="T5" fmla="*/ 2147483647 h 21600"/>
                <a:gd name="T6" fmla="*/ 776774262 w 21600"/>
                <a:gd name="T7" fmla="*/ 2147483647 h 21600"/>
                <a:gd name="T8" fmla="*/ 635564885 w 21600"/>
                <a:gd name="T9" fmla="*/ 2147483647 h 21600"/>
                <a:gd name="T10" fmla="*/ 776774262 w 21600"/>
                <a:gd name="T11" fmla="*/ 2131097677 h 21600"/>
                <a:gd name="T12" fmla="*/ 1106309287 w 21600"/>
                <a:gd name="T13" fmla="*/ 0 h 21600"/>
                <a:gd name="T14" fmla="*/ 1435839745 w 21600"/>
                <a:gd name="T15" fmla="*/ 2131097677 h 21600"/>
                <a:gd name="T16" fmla="*/ 1577154845 w 21600"/>
                <a:gd name="T17" fmla="*/ 2147483647 h 21600"/>
                <a:gd name="T18" fmla="*/ 2147483647 w 21600"/>
                <a:gd name="T19" fmla="*/ 2147483647 h 21600"/>
                <a:gd name="T20" fmla="*/ 2024397996 w 21600"/>
                <a:gd name="T21" fmla="*/ 2147483647 h 21600"/>
                <a:gd name="T22" fmla="*/ 1812477556 w 21600"/>
                <a:gd name="T23" fmla="*/ 2147483647 h 21600"/>
                <a:gd name="T24" fmla="*/ 1812477556 w 21600"/>
                <a:gd name="T25" fmla="*/ 2147483647 h 21600"/>
                <a:gd name="T26" fmla="*/ 1718369007 w 21600"/>
                <a:gd name="T27" fmla="*/ 2147483647 h 21600"/>
                <a:gd name="T28" fmla="*/ 1718369007 w 21600"/>
                <a:gd name="T29" fmla="*/ 2147483647 h 21600"/>
                <a:gd name="T30" fmla="*/ 1435839745 w 21600"/>
                <a:gd name="T31" fmla="*/ 2147483647 h 21600"/>
                <a:gd name="T32" fmla="*/ 1176916804 w 21600"/>
                <a:gd name="T33" fmla="*/ 2147483647 h 21600"/>
                <a:gd name="T34" fmla="*/ 1176916804 w 21600"/>
                <a:gd name="T35" fmla="*/ 2147483647 h 21600"/>
                <a:gd name="T36" fmla="*/ 1059303741 w 21600"/>
                <a:gd name="T37" fmla="*/ 2147483647 h 21600"/>
                <a:gd name="T38" fmla="*/ 1059303741 w 21600"/>
                <a:gd name="T39" fmla="*/ 2147483647 h 21600"/>
                <a:gd name="T40" fmla="*/ 776774262 w 21600"/>
                <a:gd name="T41" fmla="*/ 2147483647 h 21600"/>
                <a:gd name="T42" fmla="*/ 517851321 w 21600"/>
                <a:gd name="T43" fmla="*/ 2147483647 h 21600"/>
                <a:gd name="T44" fmla="*/ 517851321 w 21600"/>
                <a:gd name="T45" fmla="*/ 2147483647 h 21600"/>
                <a:gd name="T46" fmla="*/ 423743533 w 21600"/>
                <a:gd name="T47" fmla="*/ 2147483647 h 21600"/>
                <a:gd name="T48" fmla="*/ 423743533 w 21600"/>
                <a:gd name="T49" fmla="*/ 2147483647 h 21600"/>
                <a:gd name="T50" fmla="*/ 211821407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64957804 w 21600"/>
                <a:gd name="T57" fmla="*/ 2147483647 h 21600"/>
                <a:gd name="T58" fmla="*/ 1671262523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13" name="AutoShape 16"/>
            <p:cNvSpPr>
              <a:spLocks/>
            </p:cNvSpPr>
            <p:nvPr/>
          </p:nvSpPr>
          <p:spPr bwMode="auto">
            <a:xfrm>
              <a:off x="2679547" y="1687789"/>
              <a:ext cx="296850" cy="723240"/>
            </a:xfrm>
            <a:custGeom>
              <a:avLst/>
              <a:gdLst>
                <a:gd name="T0" fmla="*/ 1644516301 w 21600"/>
                <a:gd name="T1" fmla="*/ 2147483647 h 21600"/>
                <a:gd name="T2" fmla="*/ 1521791959 w 21600"/>
                <a:gd name="T3" fmla="*/ 2147483647 h 21600"/>
                <a:gd name="T4" fmla="*/ 1178161162 w 21600"/>
                <a:gd name="T5" fmla="*/ 2147483647 h 21600"/>
                <a:gd name="T6" fmla="*/ 834530145 w 21600"/>
                <a:gd name="T7" fmla="*/ 2147483647 h 21600"/>
                <a:gd name="T8" fmla="*/ 687262254 w 21600"/>
                <a:gd name="T9" fmla="*/ 2147483647 h 21600"/>
                <a:gd name="T10" fmla="*/ 834530145 w 21600"/>
                <a:gd name="T11" fmla="*/ 2131097677 h 21600"/>
                <a:gd name="T12" fmla="*/ 1178161162 w 21600"/>
                <a:gd name="T13" fmla="*/ 0 h 21600"/>
                <a:gd name="T14" fmla="*/ 1521791959 w 21600"/>
                <a:gd name="T15" fmla="*/ 2131097677 h 21600"/>
                <a:gd name="T16" fmla="*/ 1644516301 w 21600"/>
                <a:gd name="T17" fmla="*/ 2147483647 h 21600"/>
                <a:gd name="T18" fmla="*/ 2147483647 w 21600"/>
                <a:gd name="T19" fmla="*/ 2147483647 h 21600"/>
                <a:gd name="T20" fmla="*/ 2135416749 w 21600"/>
                <a:gd name="T21" fmla="*/ 2147483647 h 21600"/>
                <a:gd name="T22" fmla="*/ 1914512933 w 21600"/>
                <a:gd name="T23" fmla="*/ 2147483647 h 21600"/>
                <a:gd name="T24" fmla="*/ 1914512933 w 21600"/>
                <a:gd name="T25" fmla="*/ 2147483647 h 21600"/>
                <a:gd name="T26" fmla="*/ 1791784633 w 21600"/>
                <a:gd name="T27" fmla="*/ 2147483647 h 21600"/>
                <a:gd name="T28" fmla="*/ 1791784633 w 21600"/>
                <a:gd name="T29" fmla="*/ 2147483647 h 21600"/>
                <a:gd name="T30" fmla="*/ 1521791959 w 21600"/>
                <a:gd name="T31" fmla="*/ 2147483647 h 21600"/>
                <a:gd name="T32" fmla="*/ 1251794888 w 21600"/>
                <a:gd name="T33" fmla="*/ 2147483647 h 21600"/>
                <a:gd name="T34" fmla="*/ 1251794888 w 21600"/>
                <a:gd name="T35" fmla="*/ 2147483647 h 21600"/>
                <a:gd name="T36" fmla="*/ 1104527436 w 21600"/>
                <a:gd name="T37" fmla="*/ 2147483647 h 21600"/>
                <a:gd name="T38" fmla="*/ 1104527436 w 21600"/>
                <a:gd name="T39" fmla="*/ 2147483647 h 21600"/>
                <a:gd name="T40" fmla="*/ 834530145 w 21600"/>
                <a:gd name="T41" fmla="*/ 2147483647 h 21600"/>
                <a:gd name="T42" fmla="*/ 564537472 w 21600"/>
                <a:gd name="T43" fmla="*/ 2147483647 h 21600"/>
                <a:gd name="T44" fmla="*/ 564537472 w 21600"/>
                <a:gd name="T45" fmla="*/ 2147483647 h 21600"/>
                <a:gd name="T46" fmla="*/ 441812800 w 21600"/>
                <a:gd name="T47" fmla="*/ 2147483647 h 21600"/>
                <a:gd name="T48" fmla="*/ 441812800 w 21600"/>
                <a:gd name="T49" fmla="*/ 2147483647 h 21600"/>
                <a:gd name="T50" fmla="*/ 220906400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13623690 w 21600"/>
                <a:gd name="T57" fmla="*/ 2147483647 h 21600"/>
                <a:gd name="T58" fmla="*/ 1742697534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14" name="AutoShape 17"/>
            <p:cNvSpPr>
              <a:spLocks/>
            </p:cNvSpPr>
            <p:nvPr/>
          </p:nvSpPr>
          <p:spPr bwMode="auto">
            <a:xfrm>
              <a:off x="3359695" y="1707158"/>
              <a:ext cx="296850" cy="723240"/>
            </a:xfrm>
            <a:custGeom>
              <a:avLst/>
              <a:gdLst>
                <a:gd name="T0" fmla="*/ 1644524217 w 21600"/>
                <a:gd name="T1" fmla="*/ 2147483647 h 21600"/>
                <a:gd name="T2" fmla="*/ 1497252368 w 21600"/>
                <a:gd name="T3" fmla="*/ 2147483647 h 21600"/>
                <a:gd name="T4" fmla="*/ 1178168199 w 21600"/>
                <a:gd name="T5" fmla="*/ 2147483647 h 21600"/>
                <a:gd name="T6" fmla="*/ 834536302 w 21600"/>
                <a:gd name="T7" fmla="*/ 2147483647 h 21600"/>
                <a:gd name="T8" fmla="*/ 687263573 w 21600"/>
                <a:gd name="T9" fmla="*/ 2147483647 h 21600"/>
                <a:gd name="T10" fmla="*/ 834536302 w 21600"/>
                <a:gd name="T11" fmla="*/ 2131097677 h 21600"/>
                <a:gd name="T12" fmla="*/ 1178168199 w 21600"/>
                <a:gd name="T13" fmla="*/ 0 h 21600"/>
                <a:gd name="T14" fmla="*/ 1497252368 w 21600"/>
                <a:gd name="T15" fmla="*/ 2131097677 h 21600"/>
                <a:gd name="T16" fmla="*/ 1644524217 w 21600"/>
                <a:gd name="T17" fmla="*/ 2147483647 h 21600"/>
                <a:gd name="T18" fmla="*/ 2147483647 w 21600"/>
                <a:gd name="T19" fmla="*/ 2147483647 h 21600"/>
                <a:gd name="T20" fmla="*/ 2135425545 w 21600"/>
                <a:gd name="T21" fmla="*/ 2147483647 h 21600"/>
                <a:gd name="T22" fmla="*/ 1889975101 w 21600"/>
                <a:gd name="T23" fmla="*/ 2147483647 h 21600"/>
                <a:gd name="T24" fmla="*/ 1889975101 w 21600"/>
                <a:gd name="T25" fmla="*/ 2147483647 h 21600"/>
                <a:gd name="T26" fmla="*/ 1791792549 w 21600"/>
                <a:gd name="T27" fmla="*/ 2147483647 h 21600"/>
                <a:gd name="T28" fmla="*/ 1791792549 w 21600"/>
                <a:gd name="T29" fmla="*/ 2147483647 h 21600"/>
                <a:gd name="T30" fmla="*/ 1521794598 w 21600"/>
                <a:gd name="T31" fmla="*/ 2147483647 h 21600"/>
                <a:gd name="T32" fmla="*/ 1251801924 w 21600"/>
                <a:gd name="T33" fmla="*/ 2147483647 h 21600"/>
                <a:gd name="T34" fmla="*/ 1251801924 w 21600"/>
                <a:gd name="T35" fmla="*/ 2147483647 h 21600"/>
                <a:gd name="T36" fmla="*/ 1104529195 w 21600"/>
                <a:gd name="T37" fmla="*/ 2147483647 h 21600"/>
                <a:gd name="T38" fmla="*/ 1104529195 w 21600"/>
                <a:gd name="T39" fmla="*/ 2147483647 h 21600"/>
                <a:gd name="T40" fmla="*/ 834536302 w 21600"/>
                <a:gd name="T41" fmla="*/ 2147483647 h 21600"/>
                <a:gd name="T42" fmla="*/ 564538351 w 21600"/>
                <a:gd name="T43" fmla="*/ 2147483647 h 21600"/>
                <a:gd name="T44" fmla="*/ 564538351 w 21600"/>
                <a:gd name="T45" fmla="*/ 2147483647 h 21600"/>
                <a:gd name="T46" fmla="*/ 441813459 w 21600"/>
                <a:gd name="T47" fmla="*/ 2147483647 h 21600"/>
                <a:gd name="T48" fmla="*/ 441813459 w 21600"/>
                <a:gd name="T49" fmla="*/ 2147483647 h 21600"/>
                <a:gd name="T50" fmla="*/ 220906730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13629408 w 21600"/>
                <a:gd name="T57" fmla="*/ 2147483647 h 21600"/>
                <a:gd name="T58" fmla="*/ 1742702812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15" name="TextBox 13"/>
            <p:cNvSpPr txBox="1">
              <a:spLocks noChangeArrowheads="1"/>
            </p:cNvSpPr>
            <p:nvPr/>
          </p:nvSpPr>
          <p:spPr bwMode="auto">
            <a:xfrm>
              <a:off x="51905" y="1291238"/>
              <a:ext cx="3604640" cy="208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63613">
                <a:spcBef>
                  <a:spcPct val="20000"/>
                </a:spcBef>
              </a:pPr>
              <a:r>
                <a:rPr lang="uk-UA" sz="1300" b="1">
                  <a:solidFill>
                    <a:srgbClr val="445469"/>
                  </a:solidFill>
                  <a:latin typeface="Calibri" pitchFamily="34" charset="0"/>
                  <a:ea typeface="微软雅黑" charset="-122"/>
                  <a:sym typeface="Arial" charset="0"/>
                </a:rPr>
                <a:t>Кількість вакантних посад державної служби</a:t>
              </a:r>
            </a:p>
          </p:txBody>
        </p:sp>
      </p:grpSp>
      <p:sp>
        <p:nvSpPr>
          <p:cNvPr id="195" name="AutoShape 55"/>
          <p:cNvSpPr>
            <a:spLocks/>
          </p:cNvSpPr>
          <p:nvPr/>
        </p:nvSpPr>
        <p:spPr bwMode="auto">
          <a:xfrm>
            <a:off x="761319" y="2880482"/>
            <a:ext cx="872490" cy="8382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2147483647 w 19679"/>
              <a:gd name="T11" fmla="*/ 2147483647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679"/>
              <a:gd name="T19" fmla="*/ 0 h 19679"/>
              <a:gd name="T20" fmla="*/ 19679 w 19679"/>
              <a:gd name="T21" fmla="*/ 19679 h 196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ln w="50800">
            <a:noFill/>
            <a:bevel/>
            <a:headEnd/>
            <a:tailEnd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black"/>
              </a:solidFill>
              <a:ea typeface="微软雅黑" pitchFamily="34" charset="-122"/>
            </a:endParaRPr>
          </a:p>
        </p:txBody>
      </p:sp>
      <p:sp>
        <p:nvSpPr>
          <p:cNvPr id="196" name="AutoShape 55"/>
          <p:cNvSpPr>
            <a:spLocks/>
          </p:cNvSpPr>
          <p:nvPr/>
        </p:nvSpPr>
        <p:spPr bwMode="auto">
          <a:xfrm>
            <a:off x="679613" y="4365874"/>
            <a:ext cx="872490" cy="8382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2147483647 w 19679"/>
              <a:gd name="T11" fmla="*/ 2147483647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679"/>
              <a:gd name="T19" fmla="*/ 0 h 19679"/>
              <a:gd name="T20" fmla="*/ 19679 w 19679"/>
              <a:gd name="T21" fmla="*/ 19679 h 196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ln w="50800">
            <a:noFill/>
            <a:bevel/>
            <a:headEnd/>
            <a:tailEnd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ea typeface="微软雅黑" pitchFamily="34" charset="-122"/>
            </a:endParaRPr>
          </a:p>
        </p:txBody>
      </p:sp>
      <p:sp>
        <p:nvSpPr>
          <p:cNvPr id="15372" name="Rectangle 59"/>
          <p:cNvSpPr>
            <a:spLocks/>
          </p:cNvSpPr>
          <p:nvPr/>
        </p:nvSpPr>
        <p:spPr bwMode="auto">
          <a:xfrm>
            <a:off x="790575" y="4603750"/>
            <a:ext cx="650875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675"/>
              </a:spcBef>
            </a:pPr>
            <a:r>
              <a:rPr lang="uk-UA" altLang="zh-CN" sz="1600" b="1">
                <a:solidFill>
                  <a:srgbClr val="FFFFFF"/>
                </a:solidFill>
                <a:latin typeface="Calibri" pitchFamily="34" charset="0"/>
                <a:ea typeface="微软雅黑" charset="-122"/>
                <a:cs typeface="Arial" charset="0"/>
                <a:sym typeface="Arial" charset="0"/>
              </a:rPr>
              <a:t>2 056</a:t>
            </a:r>
            <a:endParaRPr lang="en-US" altLang="zh-CN" sz="1600" b="1">
              <a:solidFill>
                <a:srgbClr val="FFFFFF"/>
              </a:solidFill>
              <a:latin typeface="Calibri" pitchFamily="34" charset="0"/>
              <a:ea typeface="微软雅黑" charset="-122"/>
              <a:cs typeface="Arial" charset="0"/>
              <a:sym typeface="Arial" charset="0"/>
            </a:endParaRPr>
          </a:p>
        </p:txBody>
      </p:sp>
      <p:sp>
        <p:nvSpPr>
          <p:cNvPr id="15373" name="Rectangle 59"/>
          <p:cNvSpPr>
            <a:spLocks/>
          </p:cNvSpPr>
          <p:nvPr/>
        </p:nvSpPr>
        <p:spPr bwMode="auto">
          <a:xfrm>
            <a:off x="792163" y="3117850"/>
            <a:ext cx="762000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675"/>
              </a:spcBef>
            </a:pPr>
            <a:r>
              <a:rPr lang="uk-UA" altLang="zh-CN" sz="1600" b="1">
                <a:solidFill>
                  <a:srgbClr val="FFFFFF"/>
                </a:solidFill>
                <a:latin typeface="Calibri" pitchFamily="34" charset="0"/>
                <a:ea typeface="微软雅黑" charset="-122"/>
                <a:cs typeface="Arial" charset="0"/>
                <a:sym typeface="Arial" charset="0"/>
              </a:rPr>
              <a:t>22 320</a:t>
            </a:r>
            <a:endParaRPr lang="en-US" altLang="zh-CN" sz="1600" b="1">
              <a:solidFill>
                <a:srgbClr val="FFFFFF"/>
              </a:solidFill>
              <a:latin typeface="Calibri" pitchFamily="34" charset="0"/>
              <a:ea typeface="微软雅黑" charset="-122"/>
              <a:cs typeface="Arial" charset="0"/>
              <a:sym typeface="Arial" charset="0"/>
            </a:endParaRPr>
          </a:p>
        </p:txBody>
      </p:sp>
      <p:sp>
        <p:nvSpPr>
          <p:cNvPr id="15374" name="AutoShape 47"/>
          <p:cNvSpPr>
            <a:spLocks/>
          </p:cNvSpPr>
          <p:nvPr/>
        </p:nvSpPr>
        <p:spPr bwMode="auto">
          <a:xfrm>
            <a:off x="6584950" y="1366838"/>
            <a:ext cx="293688" cy="736600"/>
          </a:xfrm>
          <a:custGeom>
            <a:avLst/>
            <a:gdLst>
              <a:gd name="T0" fmla="*/ 1577536907 w 21600"/>
              <a:gd name="T1" fmla="*/ 2147483647 h 21600"/>
              <a:gd name="T2" fmla="*/ 1436187317 w 21600"/>
              <a:gd name="T3" fmla="*/ 2147483647 h 21600"/>
              <a:gd name="T4" fmla="*/ 1106576390 w 21600"/>
              <a:gd name="T5" fmla="*/ 2147483647 h 21600"/>
              <a:gd name="T6" fmla="*/ 776962200 w 21600"/>
              <a:gd name="T7" fmla="*/ 2147483647 h 21600"/>
              <a:gd name="T8" fmla="*/ 635718338 w 21600"/>
              <a:gd name="T9" fmla="*/ 2147483647 h 21600"/>
              <a:gd name="T10" fmla="*/ 776962200 w 21600"/>
              <a:gd name="T11" fmla="*/ 2147483647 h 21600"/>
              <a:gd name="T12" fmla="*/ 1106576390 w 21600"/>
              <a:gd name="T13" fmla="*/ 0 h 21600"/>
              <a:gd name="T14" fmla="*/ 1436187317 w 21600"/>
              <a:gd name="T15" fmla="*/ 2147483647 h 21600"/>
              <a:gd name="T16" fmla="*/ 1577536907 w 21600"/>
              <a:gd name="T17" fmla="*/ 2147483647 h 21600"/>
              <a:gd name="T18" fmla="*/ 2147483647 w 21600"/>
              <a:gd name="T19" fmla="*/ 2147483647 h 21600"/>
              <a:gd name="T20" fmla="*/ 2024887963 w 21600"/>
              <a:gd name="T21" fmla="*/ 2147483647 h 21600"/>
              <a:gd name="T22" fmla="*/ 1812915354 w 21600"/>
              <a:gd name="T23" fmla="*/ 2147483647 h 21600"/>
              <a:gd name="T24" fmla="*/ 1812915354 w 21600"/>
              <a:gd name="T25" fmla="*/ 2147483647 h 21600"/>
              <a:gd name="T26" fmla="*/ 1718784686 w 21600"/>
              <a:gd name="T27" fmla="*/ 2147483647 h 21600"/>
              <a:gd name="T28" fmla="*/ 1718784686 w 21600"/>
              <a:gd name="T29" fmla="*/ 2147483647 h 21600"/>
              <a:gd name="T30" fmla="*/ 1436187317 w 21600"/>
              <a:gd name="T31" fmla="*/ 2147483647 h 21600"/>
              <a:gd name="T32" fmla="*/ 1177201585 w 21600"/>
              <a:gd name="T33" fmla="*/ 2147483647 h 21600"/>
              <a:gd name="T34" fmla="*/ 1177201585 w 21600"/>
              <a:gd name="T35" fmla="*/ 2147483647 h 21600"/>
              <a:gd name="T36" fmla="*/ 1059560222 w 21600"/>
              <a:gd name="T37" fmla="*/ 2147483647 h 21600"/>
              <a:gd name="T38" fmla="*/ 1059560222 w 21600"/>
              <a:gd name="T39" fmla="*/ 2147483647 h 21600"/>
              <a:gd name="T40" fmla="*/ 776962200 w 21600"/>
              <a:gd name="T41" fmla="*/ 2147483647 h 21600"/>
              <a:gd name="T42" fmla="*/ 517976468 w 21600"/>
              <a:gd name="T43" fmla="*/ 2147483647 h 21600"/>
              <a:gd name="T44" fmla="*/ 517976468 w 21600"/>
              <a:gd name="T45" fmla="*/ 2147483647 h 21600"/>
              <a:gd name="T46" fmla="*/ 423845909 w 21600"/>
              <a:gd name="T47" fmla="*/ 2147483647 h 21600"/>
              <a:gd name="T48" fmla="*/ 423845909 w 21600"/>
              <a:gd name="T49" fmla="*/ 2147483647 h 21600"/>
              <a:gd name="T50" fmla="*/ 211872701 w 21600"/>
              <a:gd name="T51" fmla="*/ 2147483647 h 21600"/>
              <a:gd name="T52" fmla="*/ 0 w 21600"/>
              <a:gd name="T53" fmla="*/ 2147483647 h 21600"/>
              <a:gd name="T54" fmla="*/ 0 w 21600"/>
              <a:gd name="T55" fmla="*/ 2147483647 h 21600"/>
              <a:gd name="T56" fmla="*/ 565094013 w 21600"/>
              <a:gd name="T57" fmla="*/ 2147483647 h 21600"/>
              <a:gd name="T58" fmla="*/ 1671666705 w 21600"/>
              <a:gd name="T59" fmla="*/ 2147483647 h 21600"/>
              <a:gd name="T60" fmla="*/ 2147483647 w 21600"/>
              <a:gd name="T61" fmla="*/ 2147483647 h 21600"/>
              <a:gd name="T62" fmla="*/ 2147483647 w 21600"/>
              <a:gd name="T63" fmla="*/ 2147483647 h 21600"/>
              <a:gd name="T64" fmla="*/ 2147483647 w 21600"/>
              <a:gd name="T65" fmla="*/ 2147483647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600"/>
              <a:gd name="T100" fmla="*/ 0 h 21600"/>
              <a:gd name="T101" fmla="*/ 21600 w 21600"/>
              <a:gd name="T102" fmla="*/ 21600 h 216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5AAB3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5" name="TextBox 13"/>
          <p:cNvSpPr txBox="1">
            <a:spLocks noChangeArrowheads="1"/>
          </p:cNvSpPr>
          <p:nvPr/>
        </p:nvSpPr>
        <p:spPr bwMode="auto">
          <a:xfrm>
            <a:off x="7258050" y="1517650"/>
            <a:ext cx="31416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63613">
              <a:spcBef>
                <a:spcPct val="20000"/>
              </a:spcBef>
            </a:pPr>
            <a:r>
              <a:rPr lang="uk-UA" altLang="zh-CN" sz="1400" b="1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З них за категоріями посад:</a:t>
            </a:r>
          </a:p>
          <a:p>
            <a:pPr defTabSz="963613">
              <a:spcBef>
                <a:spcPct val="20000"/>
              </a:spcBef>
            </a:pPr>
            <a:r>
              <a:rPr lang="uk-UA" altLang="zh-CN" sz="1400" b="1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А – 6,       Б – 6 144,      В – 18 537</a:t>
            </a:r>
            <a:endParaRPr lang="en-US" altLang="zh-CN" sz="1400" b="1">
              <a:solidFill>
                <a:srgbClr val="445469"/>
              </a:solidFill>
              <a:latin typeface="Calibri" pitchFamily="34" charset="0"/>
              <a:ea typeface="微软雅黑" charset="-122"/>
              <a:sym typeface="Arial" charset="0"/>
            </a:endParaRPr>
          </a:p>
        </p:txBody>
      </p:sp>
      <p:sp>
        <p:nvSpPr>
          <p:cNvPr id="15376" name="TextBox 13"/>
          <p:cNvSpPr txBox="1">
            <a:spLocks noChangeArrowheads="1"/>
          </p:cNvSpPr>
          <p:nvPr/>
        </p:nvSpPr>
        <p:spPr bwMode="auto">
          <a:xfrm>
            <a:off x="5589588" y="4498975"/>
            <a:ext cx="31400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63613">
              <a:spcBef>
                <a:spcPct val="20000"/>
              </a:spcBef>
            </a:pPr>
            <a:r>
              <a:rPr lang="uk-UA" altLang="zh-CN" sz="1400" b="1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З них за категоріями посад:</a:t>
            </a:r>
          </a:p>
          <a:p>
            <a:pPr defTabSz="963613">
              <a:spcBef>
                <a:spcPct val="20000"/>
              </a:spcBef>
            </a:pPr>
            <a:r>
              <a:rPr lang="uk-UA" altLang="zh-CN" sz="1400" b="1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А – 1,       Б – 912,        В – 1 143</a:t>
            </a:r>
            <a:endParaRPr lang="en-US" altLang="zh-CN" sz="1400" b="1">
              <a:solidFill>
                <a:srgbClr val="445469"/>
              </a:solidFill>
              <a:latin typeface="Calibri" pitchFamily="34" charset="0"/>
              <a:ea typeface="微软雅黑" charset="-122"/>
              <a:sym typeface="Arial" charset="0"/>
            </a:endParaRPr>
          </a:p>
        </p:txBody>
      </p:sp>
      <p:sp>
        <p:nvSpPr>
          <p:cNvPr id="15377" name="TextBox 13"/>
          <p:cNvSpPr txBox="1">
            <a:spLocks noChangeArrowheads="1"/>
          </p:cNvSpPr>
          <p:nvPr/>
        </p:nvSpPr>
        <p:spPr bwMode="auto">
          <a:xfrm>
            <a:off x="7450138" y="3070225"/>
            <a:ext cx="31400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63613">
              <a:spcBef>
                <a:spcPct val="20000"/>
              </a:spcBef>
            </a:pPr>
            <a:r>
              <a:rPr lang="uk-UA" altLang="zh-CN" sz="1400" b="1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З них за категоріями посад:</a:t>
            </a:r>
          </a:p>
          <a:p>
            <a:pPr defTabSz="963613">
              <a:spcBef>
                <a:spcPct val="20000"/>
              </a:spcBef>
            </a:pPr>
            <a:r>
              <a:rPr lang="uk-UA" altLang="zh-CN" sz="1400" b="1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А – 5,      Б – 5 203,     В – 17 112</a:t>
            </a:r>
            <a:endParaRPr lang="en-US" altLang="zh-CN" sz="1400" b="1">
              <a:solidFill>
                <a:srgbClr val="445469"/>
              </a:solidFill>
              <a:latin typeface="Calibri" pitchFamily="34" charset="0"/>
              <a:ea typeface="微软雅黑" charset="-122"/>
              <a:sym typeface="Arial" charset="0"/>
            </a:endParaRPr>
          </a:p>
        </p:txBody>
      </p:sp>
      <p:sp>
        <p:nvSpPr>
          <p:cNvPr id="207" name="Прямокутник 33"/>
          <p:cNvSpPr/>
          <p:nvPr/>
        </p:nvSpPr>
        <p:spPr>
          <a:xfrm>
            <a:off x="6523038" y="5203825"/>
            <a:ext cx="5905500" cy="2825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208" name="AutoShape 55"/>
          <p:cNvSpPr>
            <a:spLocks/>
          </p:cNvSpPr>
          <p:nvPr/>
        </p:nvSpPr>
        <p:spPr bwMode="auto">
          <a:xfrm>
            <a:off x="8598715" y="5531866"/>
            <a:ext cx="1947392" cy="94686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2147483647 w 19679"/>
              <a:gd name="T11" fmla="*/ 2147483647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679"/>
              <a:gd name="T19" fmla="*/ 0 h 19679"/>
              <a:gd name="T20" fmla="*/ 19679 w 19679"/>
              <a:gd name="T21" fmla="*/ 19679 h 196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ln w="50800">
            <a:noFill/>
            <a:bevel/>
            <a:headEnd/>
            <a:tailEnd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软雅黑" pitchFamily="34" charset="-122"/>
            </a:endParaRPr>
          </a:p>
        </p:txBody>
      </p:sp>
      <p:sp>
        <p:nvSpPr>
          <p:cNvPr id="15382" name="Прямоугольник 208"/>
          <p:cNvSpPr>
            <a:spLocks noChangeArrowheads="1"/>
          </p:cNvSpPr>
          <p:nvPr/>
        </p:nvSpPr>
        <p:spPr bwMode="auto">
          <a:xfrm>
            <a:off x="11445875" y="7173913"/>
            <a:ext cx="1295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200">
                <a:latin typeface="Calibri" pitchFamily="34" charset="0"/>
              </a:rPr>
              <a:t>з інвалідністю</a:t>
            </a:r>
          </a:p>
        </p:txBody>
      </p:sp>
      <p:cxnSp>
        <p:nvCxnSpPr>
          <p:cNvPr id="210" name="Соединительная линия уступом 209"/>
          <p:cNvCxnSpPr/>
          <p:nvPr/>
        </p:nvCxnSpPr>
        <p:spPr>
          <a:xfrm>
            <a:off x="10545763" y="5975350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4" name="Rectangle 59"/>
          <p:cNvSpPr>
            <a:spLocks/>
          </p:cNvSpPr>
          <p:nvPr/>
        </p:nvSpPr>
        <p:spPr bwMode="auto">
          <a:xfrm>
            <a:off x="9029700" y="5753100"/>
            <a:ext cx="1011238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675"/>
              </a:spcBef>
            </a:pPr>
            <a:r>
              <a:rPr lang="uk-UA" altLang="zh-CN" sz="1600" b="1">
                <a:solidFill>
                  <a:srgbClr val="FFFFFF"/>
                </a:solidFill>
                <a:latin typeface="Calibri" pitchFamily="34" charset="0"/>
                <a:ea typeface="微软雅黑" charset="-122"/>
                <a:cs typeface="Arial" charset="0"/>
                <a:sym typeface="Arial" charset="0"/>
              </a:rPr>
              <a:t>22 320</a:t>
            </a:r>
            <a:endParaRPr lang="en-US" altLang="zh-CN" sz="1600" b="1">
              <a:solidFill>
                <a:srgbClr val="FFFFFF"/>
              </a:solidFill>
              <a:latin typeface="Calibri" pitchFamily="34" charset="0"/>
              <a:ea typeface="微软雅黑" charset="-122"/>
              <a:cs typeface="Arial" charset="0"/>
              <a:sym typeface="Arial" charset="0"/>
            </a:endParaRPr>
          </a:p>
        </p:txBody>
      </p:sp>
      <p:sp>
        <p:nvSpPr>
          <p:cNvPr id="15385" name="Прямоугольник 212"/>
          <p:cNvSpPr>
            <a:spLocks noChangeArrowheads="1"/>
          </p:cNvSpPr>
          <p:nvPr/>
        </p:nvSpPr>
        <p:spPr bwMode="auto">
          <a:xfrm>
            <a:off x="6207125" y="5116513"/>
            <a:ext cx="6602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Calibri" pitchFamily="34" charset="0"/>
              </a:rPr>
              <a:t>Фактична кількість працюючих державних службовців</a:t>
            </a:r>
          </a:p>
        </p:txBody>
      </p:sp>
      <p:sp>
        <p:nvSpPr>
          <p:cNvPr id="214" name="AutoShape 55"/>
          <p:cNvSpPr>
            <a:spLocks/>
          </p:cNvSpPr>
          <p:nvPr/>
        </p:nvSpPr>
        <p:spPr bwMode="auto">
          <a:xfrm>
            <a:off x="11455293" y="6504363"/>
            <a:ext cx="1066800" cy="65743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2147483647 w 19679"/>
              <a:gd name="T11" fmla="*/ 2147483647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679"/>
              <a:gd name="T19" fmla="*/ 0 h 19679"/>
              <a:gd name="T20" fmla="*/ 19679 w 19679"/>
              <a:gd name="T21" fmla="*/ 19679 h 196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ln w="50800">
            <a:noFill/>
            <a:bevel/>
            <a:headEnd/>
            <a:tailEnd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black"/>
              </a:solidFill>
              <a:ea typeface="微软雅黑" pitchFamily="34" charset="-122"/>
            </a:endParaRPr>
          </a:p>
        </p:txBody>
      </p:sp>
      <p:cxnSp>
        <p:nvCxnSpPr>
          <p:cNvPr id="216" name="Соединительная линия уступом 215"/>
          <p:cNvCxnSpPr/>
          <p:nvPr/>
        </p:nvCxnSpPr>
        <p:spPr>
          <a:xfrm rot="10800000">
            <a:off x="7437438" y="5746750"/>
            <a:ext cx="1203325" cy="3175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AutoShape 55"/>
          <p:cNvSpPr>
            <a:spLocks/>
          </p:cNvSpPr>
          <p:nvPr/>
        </p:nvSpPr>
        <p:spPr bwMode="auto">
          <a:xfrm>
            <a:off x="6585583" y="5531866"/>
            <a:ext cx="872490" cy="570484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2147483647 w 19679"/>
              <a:gd name="T11" fmla="*/ 2147483647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679"/>
              <a:gd name="T19" fmla="*/ 0 h 19679"/>
              <a:gd name="T20" fmla="*/ 19679 w 19679"/>
              <a:gd name="T21" fmla="*/ 19679 h 196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ln w="50800">
            <a:noFill/>
            <a:bevel/>
            <a:headEnd/>
            <a:tailEnd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black"/>
              </a:solidFill>
              <a:ea typeface="微软雅黑" pitchFamily="34" charset="-122"/>
            </a:endParaRPr>
          </a:p>
        </p:txBody>
      </p:sp>
      <p:sp>
        <p:nvSpPr>
          <p:cNvPr id="15393" name="Rectangle 59"/>
          <p:cNvSpPr>
            <a:spLocks/>
          </p:cNvSpPr>
          <p:nvPr/>
        </p:nvSpPr>
        <p:spPr bwMode="auto">
          <a:xfrm>
            <a:off x="6534150" y="5643563"/>
            <a:ext cx="879475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675"/>
              </a:spcBef>
            </a:pPr>
            <a:r>
              <a:rPr lang="uk-UA" altLang="zh-CN" sz="1600" b="1">
                <a:solidFill>
                  <a:srgbClr val="FFFFFF"/>
                </a:solidFill>
                <a:latin typeface="Calibri" pitchFamily="34" charset="0"/>
                <a:ea typeface="微软雅黑" charset="-122"/>
                <a:cs typeface="Arial" charset="0"/>
                <a:sym typeface="Arial" charset="0"/>
              </a:rPr>
              <a:t>63 </a:t>
            </a:r>
          </a:p>
          <a:p>
            <a:pPr algn="ctr">
              <a:spcBef>
                <a:spcPts val="675"/>
              </a:spcBef>
            </a:pPr>
            <a:endParaRPr lang="en-US" altLang="zh-CN" sz="1600" b="1">
              <a:solidFill>
                <a:srgbClr val="FFFFFF"/>
              </a:solidFill>
              <a:latin typeface="Calibri" pitchFamily="34" charset="0"/>
              <a:ea typeface="微软雅黑" charset="-122"/>
              <a:cs typeface="Arial" charset="0"/>
              <a:sym typeface="Arial" charset="0"/>
            </a:endParaRPr>
          </a:p>
        </p:txBody>
      </p:sp>
      <p:sp>
        <p:nvSpPr>
          <p:cNvPr id="15394" name="Прямоугольник 218"/>
          <p:cNvSpPr>
            <a:spLocks noChangeArrowheads="1"/>
          </p:cNvSpPr>
          <p:nvPr/>
        </p:nvSpPr>
        <p:spPr bwMode="auto">
          <a:xfrm>
            <a:off x="6180138" y="6102350"/>
            <a:ext cx="1689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200">
                <a:latin typeface="Calibri" pitchFamily="34" charset="0"/>
              </a:rPr>
              <a:t>мобілізовані або на військовій службі</a:t>
            </a:r>
          </a:p>
        </p:txBody>
      </p:sp>
      <p:cxnSp>
        <p:nvCxnSpPr>
          <p:cNvPr id="220" name="Соединительная линия уступом 219"/>
          <p:cNvCxnSpPr/>
          <p:nvPr/>
        </p:nvCxnSpPr>
        <p:spPr>
          <a:xfrm rot="10800000" flipV="1">
            <a:off x="8131175" y="6383338"/>
            <a:ext cx="881063" cy="77787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AutoShape 55"/>
          <p:cNvSpPr>
            <a:spLocks/>
          </p:cNvSpPr>
          <p:nvPr/>
        </p:nvSpPr>
        <p:spPr bwMode="auto">
          <a:xfrm>
            <a:off x="7421821" y="6878599"/>
            <a:ext cx="753420" cy="527926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2147483647 w 19679"/>
              <a:gd name="T11" fmla="*/ 2147483647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679"/>
              <a:gd name="T19" fmla="*/ 0 h 19679"/>
              <a:gd name="T20" fmla="*/ 19679 w 19679"/>
              <a:gd name="T21" fmla="*/ 19679 h 196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ln w="50800">
            <a:noFill/>
            <a:bevel/>
            <a:headEnd/>
            <a:tailEnd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black"/>
              </a:solidFill>
              <a:ea typeface="微软雅黑" pitchFamily="34" charset="-122"/>
            </a:endParaRPr>
          </a:p>
        </p:txBody>
      </p:sp>
      <p:sp>
        <p:nvSpPr>
          <p:cNvPr id="15399" name="Rectangle 59"/>
          <p:cNvSpPr>
            <a:spLocks/>
          </p:cNvSpPr>
          <p:nvPr/>
        </p:nvSpPr>
        <p:spPr bwMode="auto">
          <a:xfrm>
            <a:off x="4276725" y="3543300"/>
            <a:ext cx="881063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675"/>
              </a:spcBef>
            </a:pPr>
            <a:r>
              <a:rPr lang="uk-UA" altLang="zh-CN" sz="1600" b="1">
                <a:solidFill>
                  <a:srgbClr val="FFFFFF"/>
                </a:solidFill>
                <a:latin typeface="Calibri" pitchFamily="34" charset="0"/>
                <a:ea typeface="微软雅黑" charset="-122"/>
                <a:cs typeface="Arial" charset="0"/>
                <a:sym typeface="Arial" charset="0"/>
              </a:rPr>
              <a:t>20 </a:t>
            </a:r>
          </a:p>
          <a:p>
            <a:pPr algn="ctr">
              <a:spcBef>
                <a:spcPts val="675"/>
              </a:spcBef>
            </a:pPr>
            <a:endParaRPr lang="en-US" altLang="zh-CN" sz="1600" b="1">
              <a:solidFill>
                <a:srgbClr val="FFFFFF"/>
              </a:solidFill>
              <a:latin typeface="Calibri" pitchFamily="34" charset="0"/>
              <a:ea typeface="微软雅黑" charset="-122"/>
              <a:cs typeface="Arial" charset="0"/>
              <a:sym typeface="Arial" charset="0"/>
            </a:endParaRPr>
          </a:p>
        </p:txBody>
      </p:sp>
      <p:sp>
        <p:nvSpPr>
          <p:cNvPr id="15400" name="Прямоугольник 222"/>
          <p:cNvSpPr>
            <a:spLocks noChangeArrowheads="1"/>
          </p:cNvSpPr>
          <p:nvPr/>
        </p:nvSpPr>
        <p:spPr bwMode="auto">
          <a:xfrm>
            <a:off x="6850063" y="7407275"/>
            <a:ext cx="16891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200">
                <a:latin typeface="Calibri" pitchFamily="34" charset="0"/>
              </a:rPr>
              <a:t>у відпустці для догляду за дитиною – чоловіки</a:t>
            </a:r>
          </a:p>
          <a:p>
            <a:pPr algn="ctr"/>
            <a:endParaRPr lang="uk-UA" sz="1200">
              <a:latin typeface="Calibri" pitchFamily="34" charset="0"/>
            </a:endParaRPr>
          </a:p>
        </p:txBody>
      </p:sp>
      <p:sp>
        <p:nvSpPr>
          <p:cNvPr id="15401" name="Rectangle 59"/>
          <p:cNvSpPr>
            <a:spLocks/>
          </p:cNvSpPr>
          <p:nvPr/>
        </p:nvSpPr>
        <p:spPr bwMode="auto">
          <a:xfrm>
            <a:off x="7343775" y="6986588"/>
            <a:ext cx="881063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675"/>
              </a:spcBef>
            </a:pPr>
            <a:r>
              <a:rPr lang="uk-UA" altLang="zh-CN" sz="1600" b="1">
                <a:solidFill>
                  <a:srgbClr val="FFFFFF"/>
                </a:solidFill>
                <a:latin typeface="Calibri" pitchFamily="34" charset="0"/>
                <a:ea typeface="微软雅黑" charset="-122"/>
                <a:cs typeface="Arial" charset="0"/>
                <a:sym typeface="Arial" charset="0"/>
              </a:rPr>
              <a:t>20 </a:t>
            </a:r>
          </a:p>
          <a:p>
            <a:pPr algn="ctr">
              <a:spcBef>
                <a:spcPts val="675"/>
              </a:spcBef>
            </a:pPr>
            <a:endParaRPr lang="en-US" altLang="zh-CN" sz="1600" b="1">
              <a:solidFill>
                <a:srgbClr val="FFFFFF"/>
              </a:solidFill>
              <a:latin typeface="Calibri" pitchFamily="34" charset="0"/>
              <a:ea typeface="微软雅黑" charset="-122"/>
              <a:cs typeface="Arial" charset="0"/>
              <a:sym typeface="Arial" charset="0"/>
            </a:endParaRPr>
          </a:p>
        </p:txBody>
      </p:sp>
      <p:sp>
        <p:nvSpPr>
          <p:cNvPr id="15402" name="Rectangle 59"/>
          <p:cNvSpPr>
            <a:spLocks/>
          </p:cNvSpPr>
          <p:nvPr/>
        </p:nvSpPr>
        <p:spPr bwMode="auto">
          <a:xfrm>
            <a:off x="11549063" y="6689725"/>
            <a:ext cx="879475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675"/>
              </a:spcBef>
            </a:pPr>
            <a:r>
              <a:rPr lang="uk-UA" altLang="zh-CN" sz="1600" b="1">
                <a:solidFill>
                  <a:srgbClr val="FFFFFF"/>
                </a:solidFill>
                <a:latin typeface="Calibri" pitchFamily="34" charset="0"/>
                <a:ea typeface="微软雅黑" charset="-122"/>
                <a:cs typeface="Arial" charset="0"/>
                <a:sym typeface="Arial" charset="0"/>
              </a:rPr>
              <a:t>1 141 </a:t>
            </a:r>
          </a:p>
          <a:p>
            <a:pPr algn="ctr">
              <a:spcBef>
                <a:spcPts val="675"/>
              </a:spcBef>
            </a:pPr>
            <a:endParaRPr lang="en-US" altLang="zh-CN" sz="1600" b="1">
              <a:solidFill>
                <a:srgbClr val="FFFFFF"/>
              </a:solidFill>
              <a:latin typeface="Calibri" pitchFamily="34" charset="0"/>
              <a:ea typeface="微软雅黑" charset="-122"/>
              <a:cs typeface="Arial" charset="0"/>
              <a:sym typeface="Arial" charset="0"/>
            </a:endParaRPr>
          </a:p>
        </p:txBody>
      </p:sp>
      <p:sp>
        <p:nvSpPr>
          <p:cNvPr id="81" name="Прямокутник 33"/>
          <p:cNvSpPr/>
          <p:nvPr/>
        </p:nvSpPr>
        <p:spPr>
          <a:xfrm>
            <a:off x="679450" y="5589588"/>
            <a:ext cx="2952750" cy="47466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Фактична кількість працюючих недержавних службовців</a:t>
            </a:r>
          </a:p>
        </p:txBody>
      </p:sp>
      <p:sp>
        <p:nvSpPr>
          <p:cNvPr id="82" name="AutoShape 55"/>
          <p:cNvSpPr>
            <a:spLocks/>
          </p:cNvSpPr>
          <p:nvPr/>
        </p:nvSpPr>
        <p:spPr bwMode="auto">
          <a:xfrm>
            <a:off x="1467869" y="6102350"/>
            <a:ext cx="1145489" cy="587404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2147483647 w 19679"/>
              <a:gd name="T11" fmla="*/ 2147483647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679"/>
              <a:gd name="T19" fmla="*/ 0 h 19679"/>
              <a:gd name="T20" fmla="*/ 19679 w 19679"/>
              <a:gd name="T21" fmla="*/ 19679 h 196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ln w="50800">
            <a:noFill/>
            <a:bevel/>
            <a:headEnd/>
            <a:tailEnd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软雅黑" pitchFamily="34" charset="-122"/>
            </a:endParaRPr>
          </a:p>
        </p:txBody>
      </p:sp>
      <p:sp>
        <p:nvSpPr>
          <p:cNvPr id="15407" name="Rectangle 59"/>
          <p:cNvSpPr>
            <a:spLocks/>
          </p:cNvSpPr>
          <p:nvPr/>
        </p:nvSpPr>
        <p:spPr bwMode="auto">
          <a:xfrm>
            <a:off x="1524000" y="6257925"/>
            <a:ext cx="1009650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675"/>
              </a:spcBef>
            </a:pPr>
            <a:r>
              <a:rPr lang="uk-UA" altLang="zh-CN" sz="1600" b="1">
                <a:solidFill>
                  <a:srgbClr val="FFFFFF"/>
                </a:solidFill>
                <a:latin typeface="Calibri" pitchFamily="34" charset="0"/>
                <a:ea typeface="微软雅黑" charset="-122"/>
                <a:cs typeface="Arial" charset="0"/>
                <a:sym typeface="Arial" charset="0"/>
              </a:rPr>
              <a:t>146</a:t>
            </a:r>
            <a:endParaRPr lang="en-US" altLang="zh-CN" sz="1600" b="1">
              <a:solidFill>
                <a:srgbClr val="FFFFFF"/>
              </a:solidFill>
              <a:latin typeface="Calibri" pitchFamily="34" charset="0"/>
              <a:ea typeface="微软雅黑" charset="-122"/>
              <a:cs typeface="Arial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-1046163"/>
            <a:ext cx="9821862" cy="986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кутник 33"/>
          <p:cNvSpPr/>
          <p:nvPr/>
        </p:nvSpPr>
        <p:spPr>
          <a:xfrm>
            <a:off x="3009900" y="0"/>
            <a:ext cx="5715000" cy="3429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Кількість посад державної служби за штатним розписом</a:t>
            </a:r>
          </a:p>
        </p:txBody>
      </p:sp>
      <p:pic>
        <p:nvPicPr>
          <p:cNvPr id="1638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4300" y="17463"/>
            <a:ext cx="17018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1403369"/>
              </p:ext>
            </p:extLst>
          </p:nvPr>
        </p:nvGraphicFramePr>
        <p:xfrm>
          <a:off x="1104900" y="952500"/>
          <a:ext cx="11658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626752"/>
              </p:ext>
            </p:extLst>
          </p:nvPr>
        </p:nvGraphicFramePr>
        <p:xfrm>
          <a:off x="2247900" y="6362700"/>
          <a:ext cx="8763001" cy="1143000"/>
        </p:xfrm>
        <a:graphic>
          <a:graphicData uri="http://schemas.openxmlformats.org/drawingml/2006/table">
            <a:tbl>
              <a:tblPr/>
              <a:tblGrid>
                <a:gridCol w="1524001"/>
                <a:gridCol w="990600"/>
                <a:gridCol w="533400"/>
                <a:gridCol w="457200"/>
                <a:gridCol w="457200"/>
                <a:gridCol w="457200"/>
                <a:gridCol w="533400"/>
                <a:gridCol w="457200"/>
                <a:gridCol w="457200"/>
                <a:gridCol w="533400"/>
                <a:gridCol w="609600"/>
                <a:gridCol w="762000"/>
                <a:gridCol w="533400"/>
                <a:gridCol w="45720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Складова структури ДПС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Разом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кат. А</a:t>
                      </a: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з них за </a:t>
                      </a:r>
                      <a:r>
                        <a:rPr kumimoji="0" lang="uk-UA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підкатегоріями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А 1          А 2             А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кат. 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 з них з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kumimoji="0" lang="uk-UA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підкатегоріями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Б 1             Б 2            Б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кат. В</a:t>
                      </a: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з них за </a:t>
                      </a:r>
                      <a:r>
                        <a:rPr kumimoji="0" lang="uk-UA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підкатегоріями</a:t>
                      </a: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</a:t>
                      </a: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В 1                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</a:t>
                      </a: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В 2           В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Центральний апарат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947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947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Разом по 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23 287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5697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5 543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17 590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14 000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3 509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РАЗОМ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24 687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6 144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5 923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18 537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14 947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3 509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-700088"/>
            <a:ext cx="9821862" cy="986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33"/>
          <p:cNvSpPr/>
          <p:nvPr/>
        </p:nvSpPr>
        <p:spPr>
          <a:xfrm>
            <a:off x="3009900" y="0"/>
            <a:ext cx="5715000" cy="3429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Фактична кількість працюючих державних службовців</a:t>
            </a:r>
          </a:p>
        </p:txBody>
      </p:sp>
      <p:pic>
        <p:nvPicPr>
          <p:cNvPr id="17998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91900" y="85725"/>
            <a:ext cx="17018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312388"/>
              </p:ext>
            </p:extLst>
          </p:nvPr>
        </p:nvGraphicFramePr>
        <p:xfrm>
          <a:off x="1424990" y="493713"/>
          <a:ext cx="10799763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oup 5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080010"/>
              </p:ext>
            </p:extLst>
          </p:nvPr>
        </p:nvGraphicFramePr>
        <p:xfrm>
          <a:off x="1790700" y="6134100"/>
          <a:ext cx="9982200" cy="1249363"/>
        </p:xfrm>
        <a:graphic>
          <a:graphicData uri="http://schemas.openxmlformats.org/drawingml/2006/table">
            <a:tbl>
              <a:tblPr/>
              <a:tblGrid>
                <a:gridCol w="1905000"/>
                <a:gridCol w="990600"/>
                <a:gridCol w="609600"/>
                <a:gridCol w="609600"/>
                <a:gridCol w="533400"/>
                <a:gridCol w="533400"/>
                <a:gridCol w="533400"/>
                <a:gridCol w="609600"/>
                <a:gridCol w="533400"/>
                <a:gridCol w="533400"/>
                <a:gridCol w="685800"/>
                <a:gridCol w="685800"/>
                <a:gridCol w="685800"/>
                <a:gridCol w="533400"/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Складова структури ДПС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Разом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кат. А</a:t>
                      </a: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з них за підкатегоріями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А 1               А 2             А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кат. 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 з них за </a:t>
                      </a:r>
                      <a:r>
                        <a:rPr kumimoji="0" lang="uk-UA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підкатегоріями</a:t>
                      </a: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 Б 1             Б 2                Б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кат. В</a:t>
                      </a: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з них за підкатегоріями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В 1                В 2           В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Центральний апарат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1 153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806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806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Разом по 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21 167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4 861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4 741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16 306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12 937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3 298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РАЗОМ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22 320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5 203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5 031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17 112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13 743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3 298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-641350"/>
            <a:ext cx="9821862" cy="986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3"/>
          <p:cNvSpPr/>
          <p:nvPr/>
        </p:nvSpPr>
        <p:spPr>
          <a:xfrm>
            <a:off x="3009900" y="0"/>
            <a:ext cx="5715000" cy="3429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Кількість вакантних посад державної служби</a:t>
            </a:r>
          </a:p>
        </p:txBody>
      </p:sp>
      <p:pic>
        <p:nvPicPr>
          <p:cNvPr id="1843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4300" y="17463"/>
            <a:ext cx="17018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976536"/>
              </p:ext>
            </p:extLst>
          </p:nvPr>
        </p:nvGraphicFramePr>
        <p:xfrm>
          <a:off x="1257300" y="571500"/>
          <a:ext cx="10594474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oup 5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105118"/>
              </p:ext>
            </p:extLst>
          </p:nvPr>
        </p:nvGraphicFramePr>
        <p:xfrm>
          <a:off x="1409698" y="5981700"/>
          <a:ext cx="10134602" cy="1143000"/>
        </p:xfrm>
        <a:graphic>
          <a:graphicData uri="http://schemas.openxmlformats.org/drawingml/2006/table">
            <a:tbl>
              <a:tblPr/>
              <a:tblGrid>
                <a:gridCol w="2219571"/>
                <a:gridCol w="1317869"/>
                <a:gridCol w="554892"/>
                <a:gridCol w="485531"/>
                <a:gridCol w="485531"/>
                <a:gridCol w="624254"/>
                <a:gridCol w="624254"/>
                <a:gridCol w="485531"/>
                <a:gridCol w="624254"/>
                <a:gridCol w="554892"/>
                <a:gridCol w="693615"/>
                <a:gridCol w="624254"/>
                <a:gridCol w="416169"/>
                <a:gridCol w="42398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Складова структури ДПС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Разом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кат. А</a:t>
                      </a: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з них за підкатегоріями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А 1               А 2             А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кат. 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 з них за </a:t>
                      </a:r>
                      <a:r>
                        <a:rPr kumimoji="0" lang="uk-UA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підкатегоріями</a:t>
                      </a: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 Б 1             Б 2                Б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кат. В</a:t>
                      </a: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з них за </a:t>
                      </a:r>
                      <a:r>
                        <a:rPr kumimoji="0" lang="uk-UA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підкатегоріями</a:t>
                      </a: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В 1              В 2           В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Центральний апарат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Разом по 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1 809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806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772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1 003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884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РАЗОМ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2 056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912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862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1 143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1 024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91" name="Picture 1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-863600"/>
            <a:ext cx="9821862" cy="986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3"/>
          <p:cNvSpPr/>
          <p:nvPr/>
        </p:nvSpPr>
        <p:spPr>
          <a:xfrm>
            <a:off x="1214438" y="488950"/>
            <a:ext cx="10063162" cy="7000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tx1"/>
                </a:solidFill>
              </a:rPr>
              <a:t>Розподіл державних службовців за статтю та віковими категоріями</a:t>
            </a:r>
          </a:p>
        </p:txBody>
      </p:sp>
      <p:sp>
        <p:nvSpPr>
          <p:cNvPr id="19568" name="Rectangle 59"/>
          <p:cNvSpPr>
            <a:spLocks/>
          </p:cNvSpPr>
          <p:nvPr/>
        </p:nvSpPr>
        <p:spPr bwMode="auto">
          <a:xfrm>
            <a:off x="5884863" y="3613150"/>
            <a:ext cx="762000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675"/>
              </a:spcBef>
            </a:pPr>
            <a:r>
              <a:rPr lang="uk-UA" altLang="zh-CN" sz="1600" b="1">
                <a:solidFill>
                  <a:srgbClr val="FFFFFF"/>
                </a:solidFill>
                <a:latin typeface="Calibri" pitchFamily="34" charset="0"/>
                <a:ea typeface="微软雅黑" charset="-122"/>
                <a:cs typeface="Arial" charset="0"/>
                <a:sym typeface="Arial" charset="0"/>
              </a:rPr>
              <a:t>22 320</a:t>
            </a:r>
            <a:endParaRPr lang="en-US" altLang="zh-CN" sz="1600" b="1">
              <a:solidFill>
                <a:srgbClr val="FFFFFF"/>
              </a:solidFill>
              <a:latin typeface="Calibri" pitchFamily="34" charset="0"/>
              <a:ea typeface="微软雅黑" charset="-122"/>
              <a:cs typeface="Arial" charset="0"/>
              <a:sym typeface="Arial" charset="0"/>
            </a:endParaRPr>
          </a:p>
        </p:txBody>
      </p:sp>
      <p:sp>
        <p:nvSpPr>
          <p:cNvPr id="19569" name="TextBox 13"/>
          <p:cNvSpPr txBox="1">
            <a:spLocks noChangeArrowheads="1"/>
          </p:cNvSpPr>
          <p:nvPr/>
        </p:nvSpPr>
        <p:spPr bwMode="auto">
          <a:xfrm>
            <a:off x="4846638" y="1866900"/>
            <a:ext cx="3192462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63613">
              <a:spcBef>
                <a:spcPct val="20000"/>
              </a:spcBef>
            </a:pPr>
            <a:r>
              <a:rPr lang="uk-UA" sz="2000" b="1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Фактична чисельність працюючих</a:t>
            </a:r>
          </a:p>
          <a:p>
            <a:pPr algn="ctr" defTabSz="963613">
              <a:spcBef>
                <a:spcPct val="20000"/>
              </a:spcBef>
            </a:pPr>
            <a:r>
              <a:rPr lang="uk-UA" sz="2000" b="1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державних службовців</a:t>
            </a:r>
          </a:p>
          <a:p>
            <a:pPr algn="ctr" defTabSz="963613">
              <a:spcBef>
                <a:spcPct val="20000"/>
              </a:spcBef>
            </a:pPr>
            <a:r>
              <a:rPr lang="uk-UA" sz="2000" b="1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22 320 </a:t>
            </a:r>
          </a:p>
          <a:p>
            <a:pPr algn="ctr" defTabSz="963613">
              <a:spcBef>
                <a:spcPct val="20000"/>
              </a:spcBef>
            </a:pPr>
            <a:endParaRPr lang="uk-UA" sz="1600" b="1">
              <a:solidFill>
                <a:srgbClr val="445469"/>
              </a:solidFill>
              <a:latin typeface="Calibri" pitchFamily="34" charset="0"/>
              <a:ea typeface="微软雅黑" charset="-122"/>
              <a:sym typeface="Arial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95300" y="4914900"/>
          <a:ext cx="19812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762000"/>
                <a:gridCol w="609600"/>
              </a:tblGrid>
              <a:tr h="245143">
                <a:tc>
                  <a:txBody>
                    <a:bodyPr/>
                    <a:lstStyle/>
                    <a:p>
                      <a:pPr marL="0" algn="ctr" defTabSz="1227856" rtl="0" eaLnBrk="1" latinLnBrk="0" hangingPunct="1"/>
                      <a:r>
                        <a:rPr lang="uk-UA" altLang="zh-CN" sz="1200" kern="1200" dirty="0" smtClean="0">
                          <a:sym typeface="Arial" pitchFamily="34" charset="0"/>
                        </a:rPr>
                        <a:t>до 35 </a:t>
                      </a:r>
                      <a:endParaRPr lang="uk-UA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27856" rtl="0" eaLnBrk="1" latinLnBrk="0" hangingPunct="1"/>
                      <a:r>
                        <a:rPr lang="uk-UA" sz="1200" kern="1200" dirty="0" smtClean="0"/>
                        <a:t>36-60</a:t>
                      </a:r>
                      <a:endParaRPr lang="uk-UA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27856" rtl="0" eaLnBrk="1" latinLnBrk="0" hangingPunct="1"/>
                      <a:r>
                        <a:rPr lang="uk-UA" sz="1200" kern="1200" dirty="0" smtClean="0"/>
                        <a:t>61-64</a:t>
                      </a:r>
                      <a:endParaRPr lang="uk-UA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2382">
                <a:tc>
                  <a:txBody>
                    <a:bodyPr/>
                    <a:lstStyle/>
                    <a:p>
                      <a:pPr marL="0" algn="ctr" defTabSz="1227856" rtl="0" eaLnBrk="1" latinLnBrk="0" hangingPunct="1"/>
                      <a:r>
                        <a:rPr lang="uk-UA" sz="1400" kern="1200" dirty="0" smtClean="0"/>
                        <a:t>1 578</a:t>
                      </a:r>
                      <a:endParaRPr lang="uk-UA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27856" rtl="0" eaLnBrk="1" latinLnBrk="0" hangingPunct="1"/>
                      <a:r>
                        <a:rPr lang="uk-UA" sz="1400" kern="1200" dirty="0" smtClean="0"/>
                        <a:t>3 632</a:t>
                      </a:r>
                      <a:endParaRPr lang="uk-UA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27856" rtl="0" eaLnBrk="1" latinLnBrk="0" hangingPunct="1"/>
                      <a:r>
                        <a:rPr lang="uk-UA" sz="1400" kern="1200" dirty="0" smtClean="0"/>
                        <a:t>112</a:t>
                      </a:r>
                      <a:endParaRPr lang="uk-UA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8953500" y="4964113"/>
          <a:ext cx="2743200" cy="579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9600"/>
                <a:gridCol w="838200"/>
                <a:gridCol w="685800"/>
                <a:gridCol w="609600"/>
              </a:tblGrid>
              <a:tr h="231263">
                <a:tc>
                  <a:txBody>
                    <a:bodyPr/>
                    <a:lstStyle/>
                    <a:p>
                      <a:pPr marL="0" algn="ctr" defTabSz="1227856" rtl="0" eaLnBrk="1" latinLnBrk="0" hangingPunct="1"/>
                      <a:r>
                        <a:rPr lang="uk-UA" altLang="zh-CN" sz="1200" kern="1200" dirty="0" smtClean="0">
                          <a:sym typeface="Arial" pitchFamily="34" charset="0"/>
                        </a:rPr>
                        <a:t>до 35 </a:t>
                      </a:r>
                      <a:endParaRPr lang="uk-UA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36-60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61-64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27856" rtl="0" eaLnBrk="1" latinLnBrk="0" hangingPunct="1"/>
                      <a:r>
                        <a:rPr lang="uk-UA" sz="1200" kern="1200" dirty="0" smtClean="0"/>
                        <a:t>65-70</a:t>
                      </a:r>
                      <a:endParaRPr lang="uk-UA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8300">
                <a:tc>
                  <a:txBody>
                    <a:bodyPr/>
                    <a:lstStyle/>
                    <a:p>
                      <a:pPr marL="0" algn="ctr" defTabSz="1227856" rtl="0" eaLnBrk="1" latinLnBrk="0" hangingPunct="1"/>
                      <a:r>
                        <a:rPr lang="uk-UA" sz="1400" kern="1200" dirty="0" smtClean="0"/>
                        <a:t>3 735</a:t>
                      </a:r>
                      <a:endParaRPr lang="uk-UA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27856" rtl="0" eaLnBrk="1" latinLnBrk="0" hangingPunct="1"/>
                      <a:r>
                        <a:rPr lang="uk-UA" sz="1400" kern="1200" dirty="0" smtClean="0"/>
                        <a:t>12 982</a:t>
                      </a:r>
                      <a:endParaRPr lang="uk-UA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27856" rtl="0" eaLnBrk="1" latinLnBrk="0" hangingPunct="1"/>
                      <a:r>
                        <a:rPr lang="uk-UA" sz="1400" kern="1200" dirty="0" smtClean="0"/>
                        <a:t>280</a:t>
                      </a:r>
                      <a:endParaRPr lang="uk-UA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27856" rtl="0" eaLnBrk="1" latinLnBrk="0" hangingPunct="1"/>
                      <a:r>
                        <a:rPr lang="uk-UA" sz="1400" kern="1200" dirty="0" smtClean="0"/>
                        <a:t>1</a:t>
                      </a:r>
                      <a:endParaRPr lang="uk-UA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430213" y="5981700"/>
          <a:ext cx="35052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972"/>
                <a:gridCol w="457200"/>
                <a:gridCol w="533400"/>
                <a:gridCol w="304800"/>
                <a:gridCol w="533400"/>
                <a:gridCol w="533400"/>
                <a:gridCol w="381000"/>
                <a:gridCol w="468028"/>
              </a:tblGrid>
              <a:tr h="149736">
                <a:tc gridSpan="3"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до 35</a:t>
                      </a:r>
                      <a:endParaRPr lang="uk-UA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36-60</a:t>
                      </a:r>
                      <a:endParaRPr lang="uk-UA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61-64</a:t>
                      </a:r>
                      <a:endParaRPr lang="uk-UA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А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Б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В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А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Б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В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Б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В</a:t>
                      </a:r>
                      <a:endParaRPr lang="uk-UA" sz="1200" dirty="0"/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290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1 287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</a:t>
                      </a:r>
                      <a:r>
                        <a:rPr lang="uk-UA" sz="1200" baseline="0" dirty="0" smtClean="0"/>
                        <a:t> 393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</a:t>
                      </a:r>
                      <a:r>
                        <a:rPr lang="uk-UA" sz="1200" baseline="0" dirty="0" smtClean="0"/>
                        <a:t> 237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38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74</a:t>
                      </a:r>
                      <a:endParaRPr lang="uk-UA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8086725" y="6057900"/>
          <a:ext cx="4676675" cy="822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2447"/>
                <a:gridCol w="566628"/>
                <a:gridCol w="381000"/>
                <a:gridCol w="609600"/>
                <a:gridCol w="685800"/>
                <a:gridCol w="457200"/>
                <a:gridCol w="457200"/>
                <a:gridCol w="457200"/>
                <a:gridCol w="609600"/>
              </a:tblGrid>
              <a:tr h="274320"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до 35</a:t>
                      </a:r>
                      <a:endParaRPr lang="uk-UA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36-60</a:t>
                      </a:r>
                      <a:endParaRPr lang="uk-UA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61-64</a:t>
                      </a:r>
                      <a:endParaRPr lang="uk-UA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65-70</a:t>
                      </a:r>
                      <a:endParaRPr lang="uk-UA" sz="1200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Б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В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А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Б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В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А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Б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В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Б</a:t>
                      </a:r>
                      <a:endParaRPr lang="uk-UA" sz="1200" dirty="0"/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331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3 404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3 084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9 897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66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213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</a:t>
                      </a:r>
                      <a:endParaRPr lang="uk-UA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671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91900" y="85725"/>
            <a:ext cx="17018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7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10500" y="4838700"/>
            <a:ext cx="6096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7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19500" y="4762500"/>
            <a:ext cx="6096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564" name="Диаграмма 11"/>
          <p:cNvGraphicFramePr>
            <a:graphicFrameLocks/>
          </p:cNvGraphicFramePr>
          <p:nvPr/>
        </p:nvGraphicFramePr>
        <p:xfrm>
          <a:off x="3535363" y="3625850"/>
          <a:ext cx="5359400" cy="305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8" r:id="rId8" imgW="5358848" imgH="3054361" progId="Excel.Chart.8">
                  <p:embed/>
                </p:oleObj>
              </mc:Choice>
              <mc:Fallback>
                <p:oleObj r:id="rId8" imgW="5358848" imgH="3054361" progId="Excel.Chart.8">
                  <p:embed/>
                  <p:pic>
                    <p:nvPicPr>
                      <p:cNvPr id="0" name="Диаграмма 1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5363" y="3625850"/>
                        <a:ext cx="5359400" cy="305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5" name="Диаграмма 16"/>
          <p:cNvGraphicFramePr>
            <a:graphicFrameLocks/>
          </p:cNvGraphicFramePr>
          <p:nvPr/>
        </p:nvGraphicFramePr>
        <p:xfrm>
          <a:off x="139700" y="1435100"/>
          <a:ext cx="5207000" cy="272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9" r:id="rId10" imgW="5206435" imgH="2731245" progId="Excel.Chart.8">
                  <p:embed/>
                </p:oleObj>
              </mc:Choice>
              <mc:Fallback>
                <p:oleObj r:id="rId10" imgW="5206435" imgH="2731245" progId="Excel.Chart.8">
                  <p:embed/>
                  <p:pic>
                    <p:nvPicPr>
                      <p:cNvPr id="0" name="Диаграмма 16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1435100"/>
                        <a:ext cx="5207000" cy="2728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6" name="Диаграмма 21"/>
          <p:cNvGraphicFramePr>
            <a:graphicFrameLocks/>
          </p:cNvGraphicFramePr>
          <p:nvPr/>
        </p:nvGraphicFramePr>
        <p:xfrm>
          <a:off x="8064500" y="1527175"/>
          <a:ext cx="4902200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0" r:id="rId12" imgW="4901609" imgH="2450804" progId="Excel.Chart.8">
                  <p:embed/>
                </p:oleObj>
              </mc:Choice>
              <mc:Fallback>
                <p:oleObj r:id="rId12" imgW="4901609" imgH="2450804" progId="Excel.Chart.8">
                  <p:embed/>
                  <p:pic>
                    <p:nvPicPr>
                      <p:cNvPr id="0" name="Диаграмма 21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0" y="1527175"/>
                        <a:ext cx="4902200" cy="2447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-857250"/>
            <a:ext cx="9821863" cy="986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33"/>
          <p:cNvSpPr/>
          <p:nvPr/>
        </p:nvSpPr>
        <p:spPr>
          <a:xfrm>
            <a:off x="1104900" y="428625"/>
            <a:ext cx="10210800" cy="9810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chemeClr val="tx1"/>
                </a:solidFill>
              </a:rPr>
              <a:t>Кількість призначених та звільнених державних службовців у І кварталі  2021 року</a:t>
            </a:r>
          </a:p>
        </p:txBody>
      </p:sp>
      <p:sp>
        <p:nvSpPr>
          <p:cNvPr id="21516" name="Rectangle 59"/>
          <p:cNvSpPr>
            <a:spLocks/>
          </p:cNvSpPr>
          <p:nvPr/>
        </p:nvSpPr>
        <p:spPr bwMode="auto">
          <a:xfrm>
            <a:off x="8553450" y="2632075"/>
            <a:ext cx="1009650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675"/>
              </a:spcBef>
            </a:pPr>
            <a:r>
              <a:rPr lang="uk-UA" altLang="zh-CN" sz="1600" b="1">
                <a:solidFill>
                  <a:srgbClr val="FFFFFF"/>
                </a:solidFill>
                <a:latin typeface="Calibri" pitchFamily="34" charset="0"/>
                <a:ea typeface="微软雅黑" charset="-122"/>
                <a:cs typeface="Arial" charset="0"/>
                <a:sym typeface="Arial" charset="0"/>
              </a:rPr>
              <a:t>12 280</a:t>
            </a:r>
            <a:endParaRPr lang="en-US" altLang="zh-CN" sz="1600" b="1">
              <a:solidFill>
                <a:srgbClr val="FFFFFF"/>
              </a:solidFill>
              <a:latin typeface="Calibri" pitchFamily="34" charset="0"/>
              <a:ea typeface="微软雅黑" charset="-122"/>
              <a:cs typeface="Arial" charset="0"/>
              <a:sym typeface="Arial" charset="0"/>
            </a:endParaRPr>
          </a:p>
        </p:txBody>
      </p:sp>
      <p:sp>
        <p:nvSpPr>
          <p:cNvPr id="5" name="Прямокутник 33"/>
          <p:cNvSpPr/>
          <p:nvPr/>
        </p:nvSpPr>
        <p:spPr>
          <a:xfrm>
            <a:off x="1790700" y="2019300"/>
            <a:ext cx="2590800" cy="612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Кількість призначених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12 280</a:t>
            </a:r>
          </a:p>
        </p:txBody>
      </p:sp>
      <p:sp>
        <p:nvSpPr>
          <p:cNvPr id="21518" name="TextBox 13"/>
          <p:cNvSpPr txBox="1">
            <a:spLocks noChangeArrowheads="1"/>
          </p:cNvSpPr>
          <p:nvPr/>
        </p:nvSpPr>
        <p:spPr bwMode="auto">
          <a:xfrm>
            <a:off x="1603375" y="2981325"/>
            <a:ext cx="8721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63613">
              <a:spcBef>
                <a:spcPct val="20000"/>
              </a:spcBef>
            </a:pPr>
            <a:r>
              <a:rPr lang="uk-UA" altLang="zh-CN" sz="1400" b="1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з них за категоріями посад:</a:t>
            </a:r>
          </a:p>
        </p:txBody>
      </p:sp>
      <p:sp>
        <p:nvSpPr>
          <p:cNvPr id="7" name="Прямокутник 33"/>
          <p:cNvSpPr/>
          <p:nvPr/>
        </p:nvSpPr>
        <p:spPr>
          <a:xfrm>
            <a:off x="8553450" y="2159000"/>
            <a:ext cx="3024188" cy="5461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Кількість звільнених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282</a:t>
            </a:r>
          </a:p>
        </p:txBody>
      </p:sp>
      <p:sp>
        <p:nvSpPr>
          <p:cNvPr id="21520" name="Rectangle 59"/>
          <p:cNvSpPr>
            <a:spLocks/>
          </p:cNvSpPr>
          <p:nvPr/>
        </p:nvSpPr>
        <p:spPr bwMode="auto">
          <a:xfrm>
            <a:off x="9667875" y="3271838"/>
            <a:ext cx="1011238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675"/>
              </a:spcBef>
            </a:pPr>
            <a:r>
              <a:rPr lang="uk-UA" altLang="zh-CN" sz="1600" b="1">
                <a:solidFill>
                  <a:srgbClr val="FFFFFF"/>
                </a:solidFill>
                <a:latin typeface="Calibri" pitchFamily="34" charset="0"/>
                <a:ea typeface="微软雅黑" charset="-122"/>
                <a:cs typeface="Arial" charset="0"/>
                <a:sym typeface="Arial" charset="0"/>
              </a:rPr>
              <a:t>282</a:t>
            </a:r>
            <a:endParaRPr lang="en-US" altLang="zh-CN" sz="1600" b="1">
              <a:solidFill>
                <a:srgbClr val="FFFFFF"/>
              </a:solidFill>
              <a:latin typeface="Calibri" pitchFamily="34" charset="0"/>
              <a:ea typeface="微软雅黑" charset="-122"/>
              <a:cs typeface="Arial" charset="0"/>
              <a:sym typeface="Arial" charset="0"/>
            </a:endParaRPr>
          </a:p>
        </p:txBody>
      </p:sp>
      <p:pic>
        <p:nvPicPr>
          <p:cNvPr id="21521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44300" y="85725"/>
            <a:ext cx="17018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2" name="Rectangle 59"/>
          <p:cNvSpPr>
            <a:spLocks/>
          </p:cNvSpPr>
          <p:nvPr/>
        </p:nvSpPr>
        <p:spPr bwMode="auto">
          <a:xfrm>
            <a:off x="2676525" y="3271838"/>
            <a:ext cx="1009650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675"/>
              </a:spcBef>
            </a:pPr>
            <a:r>
              <a:rPr lang="uk-UA" altLang="zh-CN" sz="1600" b="1">
                <a:solidFill>
                  <a:srgbClr val="FFFFFF"/>
                </a:solidFill>
                <a:latin typeface="Calibri" pitchFamily="34" charset="0"/>
                <a:ea typeface="微软雅黑" charset="-122"/>
                <a:cs typeface="Arial" charset="0"/>
                <a:sym typeface="Arial" charset="0"/>
              </a:rPr>
              <a:t>12 280</a:t>
            </a:r>
            <a:endParaRPr lang="en-US" altLang="zh-CN" sz="1600" b="1">
              <a:solidFill>
                <a:srgbClr val="FFFFFF"/>
              </a:solidFill>
              <a:latin typeface="Calibri" pitchFamily="34" charset="0"/>
              <a:ea typeface="微软雅黑" charset="-122"/>
              <a:cs typeface="Arial" charset="0"/>
              <a:sym typeface="Arial" charset="0"/>
            </a:endParaRPr>
          </a:p>
        </p:txBody>
      </p:sp>
      <p:graphicFrame>
        <p:nvGraphicFramePr>
          <p:cNvPr id="21513" name="Диаграмма 12"/>
          <p:cNvGraphicFramePr>
            <a:graphicFrameLocks/>
          </p:cNvGraphicFramePr>
          <p:nvPr/>
        </p:nvGraphicFramePr>
        <p:xfrm>
          <a:off x="292100" y="3038475"/>
          <a:ext cx="6350000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r:id="rId5" imgW="6352583" imgH="2633700" progId="Excel.Chart.8">
                  <p:embed/>
                </p:oleObj>
              </mc:Choice>
              <mc:Fallback>
                <p:oleObj r:id="rId5" imgW="6352583" imgH="2633700" progId="Excel.Chart.8">
                  <p:embed/>
                  <p:pic>
                    <p:nvPicPr>
                      <p:cNvPr id="0" name="Диаграмма 1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3038475"/>
                        <a:ext cx="6350000" cy="263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Диаграмма 14"/>
          <p:cNvGraphicFramePr>
            <a:graphicFrameLocks/>
          </p:cNvGraphicFramePr>
          <p:nvPr/>
        </p:nvGraphicFramePr>
        <p:xfrm>
          <a:off x="8064500" y="3038475"/>
          <a:ext cx="5016500" cy="256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6" r:id="rId7" imgW="5017443" imgH="2566638" progId="Excel.Chart.8">
                  <p:embed/>
                </p:oleObj>
              </mc:Choice>
              <mc:Fallback>
                <p:oleObj r:id="rId7" imgW="5017443" imgH="2566638" progId="Excel.Chart.8">
                  <p:embed/>
                  <p:pic>
                    <p:nvPicPr>
                      <p:cNvPr id="0" name="Диаграмма 1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0" y="3038475"/>
                        <a:ext cx="5016500" cy="2560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933575" y="5676900"/>
          <a:ext cx="2495497" cy="708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697"/>
                <a:gridCol w="685800"/>
              </a:tblGrid>
              <a:tr h="121925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Центральний апарат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127</a:t>
                      </a:r>
                      <a:endParaRPr lang="uk-UA" sz="1400" dirty="0"/>
                    </a:p>
                  </a:txBody>
                  <a:tcPr/>
                </a:tc>
              </a:tr>
              <a:tr h="403863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Територіальні органи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12 153</a:t>
                      </a:r>
                      <a:endParaRPr lang="uk-UA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9082088" y="5676900"/>
          <a:ext cx="2495497" cy="708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697"/>
                <a:gridCol w="685800"/>
              </a:tblGrid>
              <a:tr h="121925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Центральний апарат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31</a:t>
                      </a:r>
                      <a:endParaRPr lang="uk-UA" sz="1400" dirty="0"/>
                    </a:p>
                  </a:txBody>
                  <a:tcPr/>
                </a:tc>
              </a:tr>
              <a:tr h="403863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Територіальні органи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251</a:t>
                      </a:r>
                      <a:endParaRPr lang="uk-UA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4738" y="3343275"/>
            <a:ext cx="305276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6683375" y="3403600"/>
            <a:ext cx="5478463" cy="612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>
                <a:latin typeface="+mj-lt"/>
                <a:cs typeface="Lucida Sans Unicode" panose="020B0602030504020204" pitchFamily="34" charset="0"/>
                <a:sym typeface="Arvo"/>
              </a:rPr>
              <a:t>Дякуємо за увагу)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1670</TotalTime>
  <Words>588</Words>
  <Application>Microsoft Office PowerPoint</Application>
  <PresentationFormat>Произвольный</PresentationFormat>
  <Paragraphs>282</Paragraphs>
  <Slides>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Lucida Sans Unicode</vt:lpstr>
      <vt:lpstr>Arvo</vt:lpstr>
      <vt:lpstr>Calibri</vt:lpstr>
      <vt:lpstr>微软雅黑</vt:lpstr>
      <vt:lpstr>宋体</vt:lpstr>
      <vt:lpstr>Trebuchet MS</vt:lpstr>
      <vt:lpstr>Тема Office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Ярмарок вакансій станом на 16_04_2021</dc:title>
  <dc:creator>МОЛЧАНОВА НАДІЯ КОСТЯНТИНІВНА</dc:creator>
  <cp:lastModifiedBy>МОЛЧАНОВА НАДІЯ КОСТЯНТИНІВНА</cp:lastModifiedBy>
  <cp:revision>143</cp:revision>
  <cp:lastPrinted>2021-05-17T10:32:21Z</cp:lastPrinted>
  <dcterms:created xsi:type="dcterms:W3CDTF">2006-08-16T00:00:00Z</dcterms:created>
  <dcterms:modified xsi:type="dcterms:W3CDTF">2021-05-18T11:53:50Z</dcterms:modified>
</cp:coreProperties>
</file>